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62" r:id="rId4"/>
    <p:sldId id="270" r:id="rId5"/>
    <p:sldId id="266" r:id="rId6"/>
    <p:sldId id="275" r:id="rId7"/>
    <p:sldId id="268" r:id="rId8"/>
    <p:sldId id="277" r:id="rId9"/>
    <p:sldId id="269" r:id="rId10"/>
    <p:sldId id="278" r:id="rId11"/>
    <p:sldId id="272" r:id="rId12"/>
    <p:sldId id="279" r:id="rId13"/>
    <p:sldId id="273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5A6"/>
    <a:srgbClr val="2F48C7"/>
    <a:srgbClr val="3846AE"/>
    <a:srgbClr val="CC3300"/>
    <a:srgbClr val="0062AC"/>
    <a:srgbClr val="FF0000"/>
    <a:srgbClr val="FF33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7" y="1700808"/>
            <a:ext cx="914744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" y="40466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3055A6"/>
                </a:solidFill>
                <a:latin typeface="Calibri" pitchFamily="34" charset="0"/>
                <a:cs typeface="Times New Roman" pitchFamily="18" charset="0"/>
              </a:rPr>
              <a:t>МАУК «Централизованная библиотечная система» г. Пскова</a:t>
            </a:r>
          </a:p>
          <a:p>
            <a:pPr algn="ctr"/>
            <a:r>
              <a:rPr lang="ru-RU" sz="1600" b="1" dirty="0" smtClean="0">
                <a:solidFill>
                  <a:srgbClr val="3055A6"/>
                </a:solidFill>
                <a:latin typeface="Calibri" pitchFamily="34" charset="0"/>
                <a:cs typeface="Times New Roman" pitchFamily="18" charset="0"/>
              </a:rPr>
              <a:t>Центральная   городская   библиотека</a:t>
            </a:r>
          </a:p>
          <a:p>
            <a:pPr algn="ctr"/>
            <a:r>
              <a:rPr lang="ru-RU" sz="1600" b="1" dirty="0" smtClean="0">
                <a:solidFill>
                  <a:srgbClr val="3055A6"/>
                </a:solidFill>
                <a:latin typeface="Calibri" pitchFamily="34" charset="0"/>
                <a:cs typeface="Times New Roman" pitchFamily="18" charset="0"/>
              </a:rPr>
              <a:t>Центр правовой информации</a:t>
            </a:r>
            <a:endParaRPr lang="ru-RU" sz="1600" dirty="0">
              <a:solidFill>
                <a:srgbClr val="3055A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05880" y="1749876"/>
            <a:ext cx="50040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400" b="1" dirty="0" smtClean="0">
                <a:solidFill>
                  <a:srgbClr val="C00000"/>
                </a:solidFill>
              </a:rPr>
              <a:t>Новые книги по праву </a:t>
            </a:r>
            <a:endParaRPr lang="ru-RU" sz="6400" b="1" dirty="0">
              <a:solidFill>
                <a:srgbClr val="C00000"/>
              </a:solidFill>
            </a:endParaRPr>
          </a:p>
        </p:txBody>
      </p:sp>
      <p:pic>
        <p:nvPicPr>
          <p:cNvPr id="5" name="Picture 3" descr="C:\Documents and Settings\Elena\Desktop\Рисунок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6230" y="4483803"/>
            <a:ext cx="3268091" cy="224488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24128" y="4222193"/>
            <a:ext cx="2496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3055A6"/>
                </a:solidFill>
              </a:rPr>
              <a:t>декабрь 2018</a:t>
            </a:r>
            <a:endParaRPr lang="ru-RU" sz="2800" b="1" dirty="0">
              <a:solidFill>
                <a:srgbClr val="3055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77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18864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Аналитические </a:t>
            </a:r>
          </a:p>
          <a:p>
            <a:pPr algn="ctr"/>
            <a:r>
              <a:rPr lang="ru-RU" sz="4800" b="1" dirty="0" smtClean="0">
                <a:solidFill>
                  <a:srgbClr val="3055A6"/>
                </a:solidFill>
                <a:latin typeface="Calibri" pitchFamily="34" charset="0"/>
                <a:cs typeface="Times New Roman" pitchFamily="18" charset="0"/>
              </a:rPr>
              <a:t>правовые сборники</a:t>
            </a:r>
          </a:p>
          <a:p>
            <a:pPr algn="ctr"/>
            <a:r>
              <a:rPr lang="ru-RU" sz="3600" b="1" dirty="0" smtClean="0">
                <a:solidFill>
                  <a:srgbClr val="CC3300"/>
                </a:solidFill>
                <a:latin typeface="Calibri" pitchFamily="34" charset="0"/>
                <a:cs typeface="Times New Roman" pitchFamily="18" charset="0"/>
              </a:rPr>
              <a:t>«Библиотечки «Российской газеты»</a:t>
            </a:r>
            <a:endParaRPr lang="ru-RU" sz="3600" b="1" dirty="0">
              <a:solidFill>
                <a:srgbClr val="CC3300"/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8" y="2924945"/>
            <a:ext cx="915035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Admin\Desktop\48f8dde5999c7490b4741df08ed3b8e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450" y="2634370"/>
            <a:ext cx="2192166" cy="31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44418"/>
            <a:ext cx="2171172" cy="30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542" y="2636913"/>
            <a:ext cx="2187130" cy="310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" y="5661248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2AC"/>
                </a:solidFill>
              </a:rPr>
              <a:t>Тарасенкова, А. Н. Ваш </a:t>
            </a:r>
            <a:r>
              <a:rPr lang="ru-RU" sz="2000" b="1" dirty="0">
                <a:solidFill>
                  <a:srgbClr val="0062AC"/>
                </a:solidFill>
              </a:rPr>
              <a:t>ребенок и его права : закон и мораль : [16+] / </a:t>
            </a:r>
            <a:r>
              <a:rPr lang="ru-RU" sz="2000" b="1" dirty="0" smtClean="0">
                <a:solidFill>
                  <a:srgbClr val="0062AC"/>
                </a:solidFill>
              </a:rPr>
              <a:t>А</a:t>
            </a:r>
            <a:r>
              <a:rPr lang="ru-RU" sz="2000" b="1" dirty="0">
                <a:solidFill>
                  <a:srgbClr val="0062AC"/>
                </a:solidFill>
              </a:rPr>
              <a:t>. Н. Тарасенкова. - М. : Российская газета, 2018. - 175 с. - (Библиотечка "Российской 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15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1663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Ваш ребенок и его права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Admin\Desktop\48f8dde5999c7490b4741df08ed3b8e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772" y="1052736"/>
            <a:ext cx="3163304" cy="449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Ваш ребенок и его права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70C0"/>
                </a:solidFill>
              </a:rPr>
              <a:t>Книга </a:t>
            </a:r>
            <a:r>
              <a:rPr lang="ru-RU" sz="2200" b="1" dirty="0">
                <a:solidFill>
                  <a:srgbClr val="0070C0"/>
                </a:solidFill>
              </a:rPr>
              <a:t>посвящена личным и имущественным правам ребенка</a:t>
            </a:r>
            <a:r>
              <a:rPr lang="ru-RU" sz="2200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ru-RU" sz="2200" b="1" dirty="0">
              <a:solidFill>
                <a:srgbClr val="0070C0"/>
              </a:solidFill>
            </a:endParaRPr>
          </a:p>
          <a:p>
            <a:pPr algn="just"/>
            <a:r>
              <a:rPr lang="ru-RU" sz="2200" b="1" dirty="0">
                <a:solidFill>
                  <a:srgbClr val="0070C0"/>
                </a:solidFill>
              </a:rPr>
              <a:t>Какими правами и с какового возраста наделяются дети</a:t>
            </a:r>
            <a:r>
              <a:rPr lang="ru-RU" sz="2200" b="1" dirty="0" smtClean="0">
                <a:solidFill>
                  <a:srgbClr val="0070C0"/>
                </a:solidFill>
              </a:rPr>
              <a:t>? </a:t>
            </a:r>
          </a:p>
          <a:p>
            <a:pPr algn="just"/>
            <a:endParaRPr lang="ru-RU" sz="2200" b="1" dirty="0">
              <a:solidFill>
                <a:srgbClr val="0070C0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70C0"/>
                </a:solidFill>
              </a:rPr>
              <a:t>Какие права </a:t>
            </a:r>
            <a:r>
              <a:rPr lang="ru-RU" sz="2200" b="1" dirty="0">
                <a:solidFill>
                  <a:srgbClr val="0070C0"/>
                </a:solidFill>
              </a:rPr>
              <a:t>и обязанности есть у родителей? </a:t>
            </a:r>
            <a:endParaRPr lang="ru-RU" sz="2200" b="1" dirty="0" smtClean="0">
              <a:solidFill>
                <a:srgbClr val="0070C0"/>
              </a:solidFill>
            </a:endParaRPr>
          </a:p>
          <a:p>
            <a:pPr algn="just"/>
            <a:endParaRPr lang="ru-RU" sz="22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70C0"/>
                </a:solidFill>
              </a:rPr>
              <a:t>Кем </a:t>
            </a:r>
            <a:r>
              <a:rPr lang="ru-RU" sz="2200" b="1" dirty="0">
                <a:solidFill>
                  <a:srgbClr val="0070C0"/>
                </a:solidFill>
              </a:rPr>
              <a:t>и в каком порядке </a:t>
            </a:r>
            <a:r>
              <a:rPr lang="ru-RU" sz="2200" b="1" dirty="0" smtClean="0">
                <a:solidFill>
                  <a:srgbClr val="0070C0"/>
                </a:solidFill>
              </a:rPr>
              <a:t>осуществляется </a:t>
            </a:r>
            <a:r>
              <a:rPr lang="ru-RU" sz="2200" b="1" dirty="0">
                <a:solidFill>
                  <a:srgbClr val="0070C0"/>
                </a:solidFill>
              </a:rPr>
              <a:t>защита прав и законных интересов ребенка? </a:t>
            </a:r>
            <a:endParaRPr lang="ru-RU" sz="2200" b="1" dirty="0" smtClean="0">
              <a:solidFill>
                <a:srgbClr val="0070C0"/>
              </a:solidFill>
            </a:endParaRPr>
          </a:p>
          <a:p>
            <a:pPr algn="just"/>
            <a:endParaRPr lang="ru-RU" sz="22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70C0"/>
                </a:solidFill>
              </a:rPr>
              <a:t>В </a:t>
            </a:r>
            <a:r>
              <a:rPr lang="ru-RU" sz="2200" b="1" dirty="0">
                <a:solidFill>
                  <a:srgbClr val="0070C0"/>
                </a:solidFill>
              </a:rPr>
              <a:t>каких случаях суд </a:t>
            </a:r>
            <a:r>
              <a:rPr lang="ru-RU" sz="2200" b="1" dirty="0" smtClean="0">
                <a:solidFill>
                  <a:srgbClr val="0070C0"/>
                </a:solidFill>
              </a:rPr>
              <a:t>лишает </a:t>
            </a:r>
            <a:r>
              <a:rPr lang="ru-RU" sz="2200" b="1" dirty="0">
                <a:solidFill>
                  <a:srgbClr val="0070C0"/>
                </a:solidFill>
              </a:rPr>
              <a:t>родительских прав? Как восстановить родительские права? </a:t>
            </a:r>
            <a:endParaRPr lang="ru-RU" sz="2200" b="1" dirty="0" smtClean="0">
              <a:solidFill>
                <a:srgbClr val="0070C0"/>
              </a:solidFill>
            </a:endParaRPr>
          </a:p>
          <a:p>
            <a:pPr algn="just"/>
            <a:endParaRPr lang="ru-RU" sz="22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2200" b="1" dirty="0" smtClean="0">
                <a:solidFill>
                  <a:srgbClr val="0070C0"/>
                </a:solidFill>
              </a:rPr>
              <a:t>Ответы на </a:t>
            </a:r>
            <a:r>
              <a:rPr lang="ru-RU" sz="2200" b="1" dirty="0">
                <a:solidFill>
                  <a:srgbClr val="0070C0"/>
                </a:solidFill>
              </a:rPr>
              <a:t>эти и другие вопросы вы найдете в книге</a:t>
            </a:r>
            <a:r>
              <a:rPr lang="ru-RU" sz="2200" b="1" dirty="0" smtClean="0">
                <a:solidFill>
                  <a:srgbClr val="0070C0"/>
                </a:solidFill>
              </a:rPr>
              <a:t>.</a:t>
            </a:r>
            <a:endParaRPr lang="ru-RU" sz="2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-19269" y="5661248"/>
            <a:ext cx="9144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2AC"/>
                </a:solidFill>
              </a:rPr>
              <a:t>Григорьева, </a:t>
            </a:r>
            <a:r>
              <a:rPr lang="ru-RU" sz="2000" b="1" dirty="0">
                <a:solidFill>
                  <a:srgbClr val="0062AC"/>
                </a:solidFill>
              </a:rPr>
              <a:t>Л. </a:t>
            </a:r>
            <a:r>
              <a:rPr lang="ru-RU" sz="2000" b="1" dirty="0" smtClean="0">
                <a:solidFill>
                  <a:srgbClr val="0062AC"/>
                </a:solidFill>
              </a:rPr>
              <a:t>Г. Налоги </a:t>
            </a:r>
            <a:r>
              <a:rPr lang="ru-RU" sz="2000" b="1" dirty="0">
                <a:solidFill>
                  <a:srgbClr val="0062AC"/>
                </a:solidFill>
              </a:rPr>
              <a:t>для физических лиц и индивидуальных предпринимателей : возможности снижения : [16+] / Л. Г. </a:t>
            </a:r>
            <a:r>
              <a:rPr lang="ru-RU" sz="2000" b="1" dirty="0" smtClean="0">
                <a:solidFill>
                  <a:srgbClr val="0062AC"/>
                </a:solidFill>
              </a:rPr>
              <a:t>Григорьева. </a:t>
            </a:r>
            <a:r>
              <a:rPr lang="ru-RU" sz="2000" b="1" dirty="0">
                <a:solidFill>
                  <a:srgbClr val="0062AC"/>
                </a:solidFill>
              </a:rPr>
              <a:t>- М. : Российская газета, 2018. - 175 с. - (Библиотечка "Российской 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16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" y="1819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Налоги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Admin\Desktop\77d6254dbd12187d9db89cff68fa22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713" y="1052736"/>
            <a:ext cx="3094665" cy="44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Налоги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340768"/>
            <a:ext cx="82809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rgbClr val="0062AC"/>
                </a:solidFill>
              </a:rPr>
              <a:t>В книге рассматриваются возможности, предоставляемые </a:t>
            </a:r>
            <a:r>
              <a:rPr lang="ru-RU" sz="2800" b="1" dirty="0" smtClean="0">
                <a:solidFill>
                  <a:srgbClr val="0062AC"/>
                </a:solidFill>
              </a:rPr>
              <a:t>налоговым законодательством </a:t>
            </a:r>
            <a:r>
              <a:rPr lang="ru-RU" sz="2800" b="1" dirty="0">
                <a:solidFill>
                  <a:srgbClr val="0062AC"/>
                </a:solidFill>
              </a:rPr>
              <a:t>для уменьшения налогов к уплате. </a:t>
            </a:r>
            <a:endParaRPr lang="ru-RU" sz="2800" b="1" dirty="0" smtClean="0">
              <a:solidFill>
                <a:srgbClr val="0062AC"/>
              </a:solidFill>
            </a:endParaRPr>
          </a:p>
          <a:p>
            <a:pPr algn="just"/>
            <a:endParaRPr lang="ru-RU" sz="2800" b="1" dirty="0">
              <a:solidFill>
                <a:srgbClr val="0062AC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0062AC"/>
                </a:solidFill>
              </a:rPr>
              <a:t>Прочитав </a:t>
            </a:r>
            <a:r>
              <a:rPr lang="ru-RU" sz="2800" b="1" dirty="0">
                <a:solidFill>
                  <a:srgbClr val="0062AC"/>
                </a:solidFill>
              </a:rPr>
              <a:t>ее, </a:t>
            </a:r>
            <a:r>
              <a:rPr lang="ru-RU" sz="2800" b="1" dirty="0" smtClean="0">
                <a:solidFill>
                  <a:srgbClr val="0062AC"/>
                </a:solidFill>
              </a:rPr>
              <a:t>вы, в </a:t>
            </a:r>
            <a:r>
              <a:rPr lang="ru-RU" sz="2800" b="1" dirty="0">
                <a:solidFill>
                  <a:srgbClr val="0062AC"/>
                </a:solidFill>
              </a:rPr>
              <a:t>частности, узнаете, какие налоги (сборы, страховые взносы) </a:t>
            </a:r>
            <a:r>
              <a:rPr lang="ru-RU" sz="2800" b="1" dirty="0" smtClean="0">
                <a:solidFill>
                  <a:srgbClr val="0062AC"/>
                </a:solidFill>
              </a:rPr>
              <a:t>платят физические </a:t>
            </a:r>
            <a:r>
              <a:rPr lang="ru-RU" sz="2800" b="1" dirty="0">
                <a:solidFill>
                  <a:srgbClr val="0062AC"/>
                </a:solidFill>
              </a:rPr>
              <a:t>лица и индивидуальные предприниматели, по каким </a:t>
            </a:r>
            <a:r>
              <a:rPr lang="ru-RU" sz="2800" b="1" dirty="0" smtClean="0">
                <a:solidFill>
                  <a:srgbClr val="0062AC"/>
                </a:solidFill>
              </a:rPr>
              <a:t>основаниям </a:t>
            </a:r>
            <a:r>
              <a:rPr lang="ru-RU" sz="2800" b="1" dirty="0">
                <a:solidFill>
                  <a:srgbClr val="0062AC"/>
                </a:solidFill>
              </a:rPr>
              <a:t>и в каком порядке производится их уплата, какими </a:t>
            </a:r>
            <a:r>
              <a:rPr lang="ru-RU" sz="2800" b="1" dirty="0" smtClean="0">
                <a:solidFill>
                  <a:srgbClr val="0062AC"/>
                </a:solidFill>
              </a:rPr>
              <a:t>налоговыми льготами </a:t>
            </a:r>
            <a:r>
              <a:rPr lang="ru-RU" sz="2800" b="1" dirty="0">
                <a:solidFill>
                  <a:srgbClr val="0062AC"/>
                </a:solidFill>
              </a:rPr>
              <a:t>могут воспользоваться налогоплательщики, а также, что </a:t>
            </a:r>
            <a:r>
              <a:rPr lang="ru-RU" sz="2800" b="1" dirty="0" smtClean="0">
                <a:solidFill>
                  <a:srgbClr val="0062AC"/>
                </a:solidFill>
              </a:rPr>
              <a:t>для этого </a:t>
            </a:r>
            <a:r>
              <a:rPr lang="ru-RU" sz="2800" b="1" dirty="0">
                <a:solidFill>
                  <a:srgbClr val="0062AC"/>
                </a:solidFill>
              </a:rPr>
              <a:t>необходимо сделать</a:t>
            </a:r>
            <a:r>
              <a:rPr lang="ru-RU" sz="2800" b="1" dirty="0" smtClean="0">
                <a:solidFill>
                  <a:srgbClr val="0062AC"/>
                </a:solidFill>
              </a:rPr>
              <a:t>.</a:t>
            </a:r>
            <a:endParaRPr lang="ru-RU" sz="2800" b="1" dirty="0">
              <a:solidFill>
                <a:srgbClr val="0062A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182" y="586807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2AC"/>
                </a:solidFill>
              </a:rPr>
              <a:t>Анищенко, А. В. Охрана </a:t>
            </a:r>
            <a:r>
              <a:rPr lang="ru-RU" sz="2000" b="1" dirty="0">
                <a:solidFill>
                  <a:srgbClr val="0062AC"/>
                </a:solidFill>
              </a:rPr>
              <a:t>труда: обязанности работодателя : [16+] / </a:t>
            </a:r>
            <a:r>
              <a:rPr lang="ru-RU" sz="2000" b="1" dirty="0" smtClean="0">
                <a:solidFill>
                  <a:srgbClr val="0062AC"/>
                </a:solidFill>
              </a:rPr>
              <a:t>А</a:t>
            </a:r>
            <a:r>
              <a:rPr lang="ru-RU" sz="2000" b="1" dirty="0">
                <a:solidFill>
                  <a:srgbClr val="0062AC"/>
                </a:solidFill>
              </a:rPr>
              <a:t>. В. Анищенко. - М. : Российская газета, 2018. - 175 с. - (Библиотечка "Российской 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17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5957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Охрана труда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Admin\Desktop\4c6cb091fa05e9f4445afd270ad929f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87" y="1120290"/>
            <a:ext cx="3240026" cy="461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Охрана труда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799288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0062AC"/>
                </a:solidFill>
              </a:rPr>
              <a:t>В </a:t>
            </a:r>
            <a:r>
              <a:rPr lang="ru-RU" sz="2200" b="1" dirty="0">
                <a:solidFill>
                  <a:srgbClr val="0062AC"/>
                </a:solidFill>
              </a:rPr>
              <a:t>книге рассматриваются вопросы, связанные с правами и </a:t>
            </a:r>
            <a:r>
              <a:rPr lang="ru-RU" sz="2200" b="1" dirty="0" smtClean="0">
                <a:solidFill>
                  <a:srgbClr val="0062AC"/>
                </a:solidFill>
              </a:rPr>
              <a:t>обязанностями </a:t>
            </a:r>
            <a:r>
              <a:rPr lang="ru-RU" sz="2200" b="1" dirty="0">
                <a:solidFill>
                  <a:srgbClr val="0062AC"/>
                </a:solidFill>
              </a:rPr>
              <a:t>работника и работодателя в сфере охраны труда</a:t>
            </a:r>
            <a:r>
              <a:rPr lang="ru-RU" sz="2200" b="1" dirty="0" smtClean="0">
                <a:solidFill>
                  <a:srgbClr val="0062AC"/>
                </a:solidFill>
              </a:rPr>
              <a:t>.</a:t>
            </a:r>
          </a:p>
          <a:p>
            <a:pPr algn="just"/>
            <a:endParaRPr lang="ru-RU" sz="2200" b="1" dirty="0">
              <a:solidFill>
                <a:srgbClr val="0062AC"/>
              </a:solidFill>
            </a:endParaRPr>
          </a:p>
          <a:p>
            <a:pPr algn="just"/>
            <a:r>
              <a:rPr lang="ru-RU" sz="2200" b="1" dirty="0">
                <a:solidFill>
                  <a:srgbClr val="0062AC"/>
                </a:solidFill>
              </a:rPr>
              <a:t>Прочитав ее, вы, в частности, узнаете, как учитываются расходы </a:t>
            </a:r>
            <a:r>
              <a:rPr lang="ru-RU" sz="2200" b="1" dirty="0" smtClean="0">
                <a:solidFill>
                  <a:srgbClr val="0062AC"/>
                </a:solidFill>
              </a:rPr>
              <a:t>на медосмотр </a:t>
            </a:r>
            <a:r>
              <a:rPr lang="ru-RU" sz="2200" b="1" dirty="0">
                <a:solidFill>
                  <a:srgbClr val="0062AC"/>
                </a:solidFill>
              </a:rPr>
              <a:t>сотрудников, какая ответственность грозит работодателю, </a:t>
            </a:r>
            <a:r>
              <a:rPr lang="ru-RU" sz="2200" b="1" dirty="0" smtClean="0">
                <a:solidFill>
                  <a:srgbClr val="0062AC"/>
                </a:solidFill>
              </a:rPr>
              <a:t>не обеспечившему </a:t>
            </a:r>
            <a:r>
              <a:rPr lang="ru-RU" sz="2200" b="1" dirty="0">
                <a:solidFill>
                  <a:srgbClr val="0062AC"/>
                </a:solidFill>
              </a:rPr>
              <a:t>работников средствами индивидуальной защиты, </a:t>
            </a:r>
            <a:r>
              <a:rPr lang="ru-RU" sz="2200" b="1" dirty="0" smtClean="0">
                <a:solidFill>
                  <a:srgbClr val="0062AC"/>
                </a:solidFill>
              </a:rPr>
              <a:t>как организовать </a:t>
            </a:r>
            <a:r>
              <a:rPr lang="ru-RU" sz="2200" b="1" dirty="0">
                <a:solidFill>
                  <a:srgbClr val="0062AC"/>
                </a:solidFill>
              </a:rPr>
              <a:t>обучение в области охраны труда, когда проводится </a:t>
            </a:r>
            <a:r>
              <a:rPr lang="ru-RU" sz="2200" b="1" dirty="0" smtClean="0">
                <a:solidFill>
                  <a:srgbClr val="0062AC"/>
                </a:solidFill>
              </a:rPr>
              <a:t>специальная </a:t>
            </a:r>
            <a:r>
              <a:rPr lang="ru-RU" sz="2200" b="1" dirty="0">
                <a:solidFill>
                  <a:srgbClr val="0062AC"/>
                </a:solidFill>
              </a:rPr>
              <a:t>оценка условий труда, в каком порядке расследуются </a:t>
            </a:r>
            <a:r>
              <a:rPr lang="ru-RU" sz="2200" b="1" dirty="0" smtClean="0">
                <a:solidFill>
                  <a:srgbClr val="0062AC"/>
                </a:solidFill>
              </a:rPr>
              <a:t>несчастные случаи </a:t>
            </a:r>
            <a:r>
              <a:rPr lang="ru-RU" sz="2200" b="1" dirty="0">
                <a:solidFill>
                  <a:srgbClr val="0062AC"/>
                </a:solidFill>
              </a:rPr>
              <a:t>на производстве.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661248"/>
            <a:ext cx="9144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62AC"/>
                </a:solidFill>
              </a:rPr>
              <a:t>Шишкин, </a:t>
            </a:r>
            <a:r>
              <a:rPr lang="ru-RU" sz="2000" b="1" dirty="0">
                <a:solidFill>
                  <a:srgbClr val="0062AC"/>
                </a:solidFill>
              </a:rPr>
              <a:t>Р. </a:t>
            </a:r>
            <a:r>
              <a:rPr lang="ru-RU" sz="2000" b="1" dirty="0" smtClean="0">
                <a:solidFill>
                  <a:srgbClr val="0062AC"/>
                </a:solidFill>
              </a:rPr>
              <a:t>Н. Дробление </a:t>
            </a:r>
            <a:r>
              <a:rPr lang="ru-RU" sz="2000" b="1" dirty="0">
                <a:solidFill>
                  <a:srgbClr val="0062AC"/>
                </a:solidFill>
              </a:rPr>
              <a:t>бизнеса : риски, налоговый контроль, судеб. практика : [16+] / </a:t>
            </a:r>
            <a:r>
              <a:rPr lang="ru-RU" sz="2000" b="1" dirty="0" smtClean="0">
                <a:solidFill>
                  <a:srgbClr val="0062AC"/>
                </a:solidFill>
              </a:rPr>
              <a:t>Р</a:t>
            </a:r>
            <a:r>
              <a:rPr lang="ru-RU" sz="2000" b="1" dirty="0">
                <a:solidFill>
                  <a:srgbClr val="0062AC"/>
                </a:solidFill>
              </a:rPr>
              <a:t>. Н. Шишкин. - М. : Российская газета, 2018. - 159 с. - (Библиотечка "Российской газеты" ; </a:t>
            </a:r>
            <a:r>
              <a:rPr lang="ru-RU" sz="2000" b="1" dirty="0" err="1">
                <a:solidFill>
                  <a:srgbClr val="0062AC"/>
                </a:solidFill>
              </a:rPr>
              <a:t>вып</a:t>
            </a:r>
            <a:r>
              <a:rPr lang="ru-RU" sz="2000" b="1" dirty="0">
                <a:solidFill>
                  <a:srgbClr val="0062AC"/>
                </a:solidFill>
              </a:rPr>
              <a:t>. 18</a:t>
            </a:r>
            <a:r>
              <a:rPr lang="ru-RU" sz="2000" b="1" dirty="0" smtClean="0">
                <a:solidFill>
                  <a:srgbClr val="0062AC"/>
                </a:solidFill>
              </a:rPr>
              <a:t>).</a:t>
            </a:r>
            <a:endParaRPr lang="ru-RU" sz="2000" b="1" dirty="0">
              <a:solidFill>
                <a:srgbClr val="0062A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0648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Дробление бизнеса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Admin\Desktop\dc074cb5c5819e39e638fcfff466dd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54919"/>
            <a:ext cx="3024336" cy="431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Дробление бизнеса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62AC"/>
                </a:solidFill>
              </a:rPr>
              <a:t>Дробление бизнеса занимает одно из центральных мест при </a:t>
            </a:r>
            <a:r>
              <a:rPr lang="ru-RU" b="1" dirty="0" smtClean="0">
                <a:solidFill>
                  <a:srgbClr val="0062AC"/>
                </a:solidFill>
              </a:rPr>
              <a:t>рассмотрении </a:t>
            </a:r>
            <a:r>
              <a:rPr lang="ru-RU" b="1" dirty="0">
                <a:solidFill>
                  <a:srgbClr val="0062AC"/>
                </a:solidFill>
              </a:rPr>
              <a:t>налоговых споров. Практика показывает, что грамотное </a:t>
            </a:r>
            <a:r>
              <a:rPr lang="ru-RU" b="1" dirty="0" smtClean="0">
                <a:solidFill>
                  <a:srgbClr val="0062AC"/>
                </a:solidFill>
              </a:rPr>
              <a:t>структурирование </a:t>
            </a:r>
            <a:r>
              <a:rPr lang="ru-RU" b="1" dirty="0">
                <a:solidFill>
                  <a:srgbClr val="0062AC"/>
                </a:solidFill>
              </a:rPr>
              <a:t>бизнеса позволяет успешно проходить не только </a:t>
            </a:r>
            <a:r>
              <a:rPr lang="ru-RU" b="1" dirty="0" smtClean="0">
                <a:solidFill>
                  <a:srgbClr val="0062AC"/>
                </a:solidFill>
              </a:rPr>
              <a:t>налоговые проверки</a:t>
            </a:r>
            <a:r>
              <a:rPr lang="ru-RU" b="1" dirty="0">
                <a:solidFill>
                  <a:srgbClr val="0062AC"/>
                </a:solidFill>
              </a:rPr>
              <a:t>, но и пресекать незаконные претензии третьих лиц. В то </a:t>
            </a:r>
            <a:r>
              <a:rPr lang="ru-RU" b="1" dirty="0" smtClean="0">
                <a:solidFill>
                  <a:srgbClr val="0062AC"/>
                </a:solidFill>
              </a:rPr>
              <a:t>же время </a:t>
            </a:r>
            <a:r>
              <a:rPr lang="ru-RU" b="1" dirty="0">
                <a:solidFill>
                  <a:srgbClr val="0062AC"/>
                </a:solidFill>
              </a:rPr>
              <a:t>на конкретных примерах в книге показаны возможные </a:t>
            </a:r>
            <a:r>
              <a:rPr lang="ru-RU" b="1" dirty="0" smtClean="0">
                <a:solidFill>
                  <a:srgbClr val="0062AC"/>
                </a:solidFill>
              </a:rPr>
              <a:t>последствия </a:t>
            </a:r>
            <a:r>
              <a:rPr lang="ru-RU" b="1" dirty="0">
                <a:solidFill>
                  <a:srgbClr val="0062AC"/>
                </a:solidFill>
              </a:rPr>
              <a:t>нарушения положений налогового законодательства, вплоть </a:t>
            </a:r>
            <a:r>
              <a:rPr lang="ru-RU" b="1" dirty="0" smtClean="0">
                <a:solidFill>
                  <a:srgbClr val="0062AC"/>
                </a:solidFill>
              </a:rPr>
              <a:t>до потери </a:t>
            </a:r>
            <a:r>
              <a:rPr lang="ru-RU" b="1" dirty="0">
                <a:solidFill>
                  <a:srgbClr val="0062AC"/>
                </a:solidFill>
              </a:rPr>
              <a:t>бизнеса и личной ответственности физических лиц.</a:t>
            </a:r>
          </a:p>
          <a:p>
            <a:pPr algn="just"/>
            <a:endParaRPr lang="ru-RU" b="1" dirty="0">
              <a:solidFill>
                <a:srgbClr val="0062AC"/>
              </a:solidFill>
            </a:endParaRPr>
          </a:p>
          <a:p>
            <a:pPr algn="just"/>
            <a:r>
              <a:rPr lang="ru-RU" b="1" dirty="0">
                <a:solidFill>
                  <a:srgbClr val="0062AC"/>
                </a:solidFill>
              </a:rPr>
              <a:t>Предложенные автором правовые рекомендации — это не </a:t>
            </a:r>
            <a:r>
              <a:rPr lang="ru-RU" b="1" dirty="0" smtClean="0">
                <a:solidFill>
                  <a:srgbClr val="0062AC"/>
                </a:solidFill>
              </a:rPr>
              <a:t>руководство </a:t>
            </a:r>
            <a:r>
              <a:rPr lang="ru-RU" b="1" dirty="0">
                <a:solidFill>
                  <a:srgbClr val="0062AC"/>
                </a:solidFill>
              </a:rPr>
              <a:t>к действию, а открытый призыв к необходимости проведения </a:t>
            </a:r>
            <a:r>
              <a:rPr lang="ru-RU" b="1" dirty="0" smtClean="0">
                <a:solidFill>
                  <a:srgbClr val="0062AC"/>
                </a:solidFill>
              </a:rPr>
              <a:t>юридического </a:t>
            </a:r>
            <a:r>
              <a:rPr lang="ru-RU" b="1" dirty="0">
                <a:solidFill>
                  <a:srgbClr val="0062AC"/>
                </a:solidFill>
              </a:rPr>
              <a:t>аудита налоговых рисков и повышения уровня налоговой </a:t>
            </a:r>
            <a:r>
              <a:rPr lang="ru-RU" b="1" dirty="0" smtClean="0">
                <a:solidFill>
                  <a:srgbClr val="0062AC"/>
                </a:solidFill>
              </a:rPr>
              <a:t>безопасности </a:t>
            </a:r>
            <a:r>
              <a:rPr lang="ru-RU" b="1" dirty="0">
                <a:solidFill>
                  <a:srgbClr val="0062AC"/>
                </a:solidFill>
              </a:rPr>
              <a:t>и устойчивости.</a:t>
            </a:r>
          </a:p>
          <a:p>
            <a:pPr algn="just"/>
            <a:endParaRPr lang="ru-RU" b="1" dirty="0">
              <a:solidFill>
                <a:srgbClr val="0062AC"/>
              </a:solidFill>
            </a:endParaRPr>
          </a:p>
          <a:p>
            <a:pPr algn="just"/>
            <a:r>
              <a:rPr lang="ru-RU" b="1" dirty="0">
                <a:solidFill>
                  <a:srgbClr val="0062AC"/>
                </a:solidFill>
              </a:rPr>
              <a:t>Книга основана на собственном практическом опыте автора по </a:t>
            </a:r>
            <a:r>
              <a:rPr lang="ru-RU" b="1" dirty="0" smtClean="0">
                <a:solidFill>
                  <a:srgbClr val="0062AC"/>
                </a:solidFill>
              </a:rPr>
              <a:t>подготовке </a:t>
            </a:r>
            <a:r>
              <a:rPr lang="ru-RU" b="1" dirty="0">
                <a:solidFill>
                  <a:srgbClr val="0062AC"/>
                </a:solidFill>
              </a:rPr>
              <a:t>и сопровождению более 50 налоговых проверок, судебном </a:t>
            </a:r>
            <a:r>
              <a:rPr lang="ru-RU" b="1" dirty="0" smtClean="0">
                <a:solidFill>
                  <a:srgbClr val="0062AC"/>
                </a:solidFill>
              </a:rPr>
              <a:t>представительстве </a:t>
            </a:r>
            <a:r>
              <a:rPr lang="ru-RU" b="1" dirty="0">
                <a:solidFill>
                  <a:srgbClr val="0062AC"/>
                </a:solidFill>
              </a:rPr>
              <a:t>по налоговым спорам, участию в проведении </a:t>
            </a:r>
            <a:r>
              <a:rPr lang="ru-RU" b="1" dirty="0" smtClean="0">
                <a:solidFill>
                  <a:srgbClr val="0062AC"/>
                </a:solidFill>
              </a:rPr>
              <a:t>налоговых проверок </a:t>
            </a:r>
            <a:r>
              <a:rPr lang="ru-RU" b="1" dirty="0">
                <a:solidFill>
                  <a:srgbClr val="0062AC"/>
                </a:solidFill>
              </a:rPr>
              <a:t>в период работы в налоговых органах</a:t>
            </a:r>
            <a:r>
              <a:rPr lang="ru-RU" b="1" dirty="0" smtClean="0">
                <a:solidFill>
                  <a:srgbClr val="0062AC"/>
                </a:solidFill>
              </a:rPr>
              <a:t>.</a:t>
            </a:r>
            <a:endParaRPr lang="ru-RU" b="1" dirty="0">
              <a:solidFill>
                <a:srgbClr val="0062A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Elena\Desktop\grey-corporate-business-technology-background-free-34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55961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solidFill>
                  <a:srgbClr val="0062AC"/>
                </a:solidFill>
              </a:rPr>
              <a:t>Финансовые мошенничества : признаки, виды, способы защиты : [16+] / </a:t>
            </a:r>
            <a:r>
              <a:rPr lang="ru-RU" sz="1900" b="1" dirty="0" err="1">
                <a:solidFill>
                  <a:srgbClr val="0062AC"/>
                </a:solidFill>
              </a:rPr>
              <a:t>подгот</a:t>
            </a:r>
            <a:r>
              <a:rPr lang="ru-RU" sz="1900" b="1" dirty="0">
                <a:solidFill>
                  <a:srgbClr val="0062AC"/>
                </a:solidFill>
              </a:rPr>
              <a:t>. специалистами Федерал. обществ.-гос. фонда по защите прав вкладчиков и акционеров. - М. : Российская газета, 2018. - 159 с. - (Библиотечка "Российской газеты" ; </a:t>
            </a:r>
            <a:r>
              <a:rPr lang="ru-RU" sz="1900" b="1" dirty="0" err="1">
                <a:solidFill>
                  <a:srgbClr val="0062AC"/>
                </a:solidFill>
              </a:rPr>
              <a:t>вып</a:t>
            </a:r>
            <a:r>
              <a:rPr lang="ru-RU" sz="1900" b="1" dirty="0">
                <a:solidFill>
                  <a:srgbClr val="0062AC"/>
                </a:solidFill>
              </a:rPr>
              <a:t>. 19</a:t>
            </a:r>
            <a:r>
              <a:rPr lang="ru-RU" sz="1900" b="1" dirty="0" smtClean="0">
                <a:solidFill>
                  <a:srgbClr val="0062AC"/>
                </a:solidFill>
              </a:rPr>
              <a:t>).</a:t>
            </a:r>
            <a:endParaRPr lang="ru-RU" sz="1900" b="1" dirty="0">
              <a:solidFill>
                <a:srgbClr val="0062AC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8864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Финансовые мошенничества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Admin\Desktop\3a683aaff7a137b5ae0b7612d3e740a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980728"/>
            <a:ext cx="3099854" cy="441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</a:rPr>
              <a:t>Финансовые мошенничества</a:t>
            </a:r>
            <a:endParaRPr lang="ru-RU" sz="3600" b="1" dirty="0">
              <a:solidFill>
                <a:srgbClr val="CC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79928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300" b="1" dirty="0" smtClean="0">
                <a:solidFill>
                  <a:srgbClr val="0062AC"/>
                </a:solidFill>
              </a:rPr>
              <a:t>Книга </a:t>
            </a:r>
            <a:r>
              <a:rPr lang="ru-RU" sz="2300" b="1" dirty="0">
                <a:solidFill>
                  <a:srgbClr val="0062AC"/>
                </a:solidFill>
              </a:rPr>
              <a:t>посвящена вопросам, связанным с мошенничеством в сфере финансов</a:t>
            </a:r>
            <a:r>
              <a:rPr lang="ru-RU" sz="2300" b="1" dirty="0" smtClean="0">
                <a:solidFill>
                  <a:srgbClr val="0062AC"/>
                </a:solidFill>
              </a:rPr>
              <a:t>.</a:t>
            </a:r>
          </a:p>
          <a:p>
            <a:pPr algn="just"/>
            <a:endParaRPr lang="ru-RU" sz="2300" b="1" dirty="0" smtClean="0">
              <a:solidFill>
                <a:srgbClr val="0062AC"/>
              </a:solidFill>
            </a:endParaRPr>
          </a:p>
          <a:p>
            <a:pPr algn="just"/>
            <a:r>
              <a:rPr lang="ru-RU" sz="2300" b="1" dirty="0" smtClean="0">
                <a:solidFill>
                  <a:srgbClr val="0062AC"/>
                </a:solidFill>
              </a:rPr>
              <a:t>Прочитав </a:t>
            </a:r>
            <a:r>
              <a:rPr lang="ru-RU" sz="2300" b="1" dirty="0">
                <a:solidFill>
                  <a:srgbClr val="0062AC"/>
                </a:solidFill>
              </a:rPr>
              <a:t>ее, вы, в частности, узнаете, какие бывают виды и способы мошенничества, как распознать «финансовую пирамиду» и уберечься от инвестиционной пирамиды, как и в каких случаях закон защищает тех, кто попался на удочку мошенников, и как обезопасить себя от этой угрозы. </a:t>
            </a:r>
            <a:endParaRPr lang="ru-RU" sz="2300" b="1" dirty="0" smtClean="0">
              <a:solidFill>
                <a:srgbClr val="0062AC"/>
              </a:solidFill>
            </a:endParaRPr>
          </a:p>
          <a:p>
            <a:pPr algn="just"/>
            <a:endParaRPr lang="ru-RU" sz="2300" b="1" dirty="0">
              <a:solidFill>
                <a:srgbClr val="0062AC"/>
              </a:solidFill>
            </a:endParaRPr>
          </a:p>
          <a:p>
            <a:pPr algn="just"/>
            <a:r>
              <a:rPr lang="ru-RU" sz="2300" b="1" dirty="0">
                <a:solidFill>
                  <a:srgbClr val="0062AC"/>
                </a:solidFill>
              </a:rPr>
              <a:t>Издание предназначено для широкого круга читателей, стремящихся разобраться в практических вопросах правильного финансового поведения</a:t>
            </a:r>
            <a:r>
              <a:rPr lang="ru-RU" sz="2300" b="1" dirty="0" smtClean="0">
                <a:solidFill>
                  <a:srgbClr val="0062AC"/>
                </a:solidFill>
              </a:rPr>
              <a:t>.</a:t>
            </a:r>
            <a:endParaRPr lang="ru-RU" sz="2300" b="1" dirty="0">
              <a:solidFill>
                <a:srgbClr val="0062A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Прямоугольник 4"/>
          <p:cNvSpPr>
            <a:spLocks noChangeArrowheads="1"/>
          </p:cNvSpPr>
          <p:nvPr/>
        </p:nvSpPr>
        <p:spPr bwMode="auto">
          <a:xfrm>
            <a:off x="107504" y="260648"/>
            <a:ext cx="8928992" cy="5770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alibri" pitchFamily="34" charset="0"/>
              </a:rPr>
              <a:t>Список книг</a:t>
            </a:r>
          </a:p>
          <a:p>
            <a:pPr algn="just"/>
            <a:endParaRPr lang="ru-RU" sz="1700" b="1" dirty="0">
              <a:solidFill>
                <a:srgbClr val="0062AC"/>
              </a:solidFill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А</a:t>
            </a:r>
            <a:r>
              <a:rPr lang="ru-RU" b="1" dirty="0">
                <a:solidFill>
                  <a:srgbClr val="0062AC"/>
                </a:solidFill>
              </a:rPr>
              <a:t>нищенко, А. В. Охрана труда: обязанности работодателя : [16+] / А. В. Анищенко. - М. : Российская газета, 2018. - 175 с. - (Библиотечка "Российской газеты" ; </a:t>
            </a:r>
            <a:r>
              <a:rPr lang="ru-RU" b="1" dirty="0" err="1">
                <a:solidFill>
                  <a:srgbClr val="0062AC"/>
                </a:solidFill>
              </a:rPr>
              <a:t>вып</a:t>
            </a:r>
            <a:r>
              <a:rPr lang="ru-RU" b="1" dirty="0">
                <a:solidFill>
                  <a:srgbClr val="0062AC"/>
                </a:solidFill>
              </a:rPr>
              <a:t>. 17).</a:t>
            </a:r>
          </a:p>
          <a:p>
            <a:pPr algn="just"/>
            <a:endParaRPr lang="ru-RU" b="1" dirty="0">
              <a:solidFill>
                <a:srgbClr val="0062AC"/>
              </a:solidFill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Г</a:t>
            </a:r>
            <a:r>
              <a:rPr lang="ru-RU" b="1" dirty="0">
                <a:solidFill>
                  <a:srgbClr val="0062AC"/>
                </a:solidFill>
              </a:rPr>
              <a:t>ригорьева, Л. Г. Налоги для физических лиц и индивидуальных предпринимателей : возможности снижения : [16+] / Л. Г. Григорьева. - М. : Российская газета, 2018. - 175 с. - (Библиотечка "Российской газеты" ; </a:t>
            </a:r>
            <a:r>
              <a:rPr lang="ru-RU" b="1" dirty="0" err="1">
                <a:solidFill>
                  <a:srgbClr val="0062AC"/>
                </a:solidFill>
              </a:rPr>
              <a:t>вып</a:t>
            </a:r>
            <a:r>
              <a:rPr lang="ru-RU" b="1" dirty="0">
                <a:solidFill>
                  <a:srgbClr val="0062AC"/>
                </a:solidFill>
              </a:rPr>
              <a:t>. 16).</a:t>
            </a:r>
          </a:p>
          <a:p>
            <a:pPr algn="just"/>
            <a:endParaRPr lang="ru-RU" b="1" dirty="0">
              <a:solidFill>
                <a:srgbClr val="0062AC"/>
              </a:solidFill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Т</a:t>
            </a:r>
            <a:r>
              <a:rPr lang="ru-RU" b="1" dirty="0">
                <a:solidFill>
                  <a:srgbClr val="0062AC"/>
                </a:solidFill>
              </a:rPr>
              <a:t>арасенкова, А. Н. Ваш ребенок и его права : закон и мораль : [16+] / А. Н. Тарасенкова. - М. : Российская газета, 2018. - 175 с. - (Библиотечка "Российской газеты" ; </a:t>
            </a:r>
            <a:r>
              <a:rPr lang="ru-RU" b="1" dirty="0" err="1">
                <a:solidFill>
                  <a:srgbClr val="0062AC"/>
                </a:solidFill>
              </a:rPr>
              <a:t>вып</a:t>
            </a:r>
            <a:r>
              <a:rPr lang="ru-RU" b="1" dirty="0">
                <a:solidFill>
                  <a:srgbClr val="0062AC"/>
                </a:solidFill>
              </a:rPr>
              <a:t>. 15).</a:t>
            </a:r>
          </a:p>
          <a:p>
            <a:pPr algn="just"/>
            <a:endParaRPr lang="ru-RU" b="1" dirty="0" smtClean="0">
              <a:solidFill>
                <a:srgbClr val="0062AC"/>
              </a:solidFill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Ф</a:t>
            </a:r>
            <a:r>
              <a:rPr lang="ru-RU" b="1" dirty="0">
                <a:solidFill>
                  <a:srgbClr val="0062AC"/>
                </a:solidFill>
              </a:rPr>
              <a:t>инансовые мошенничества : признаки, виды, способы защиты : [16+] / </a:t>
            </a:r>
            <a:r>
              <a:rPr lang="ru-RU" b="1" dirty="0" err="1">
                <a:solidFill>
                  <a:srgbClr val="0062AC"/>
                </a:solidFill>
              </a:rPr>
              <a:t>подгот</a:t>
            </a:r>
            <a:r>
              <a:rPr lang="ru-RU" b="1" dirty="0">
                <a:solidFill>
                  <a:srgbClr val="0062AC"/>
                </a:solidFill>
              </a:rPr>
              <a:t>. специалистами Федерал. обществ.-гос. фонда по защите прав вкладчиков и акционеров. - М. : Российская газета, 2018. - 159 с. - (Библиотечка "Российской газеты" ; </a:t>
            </a:r>
            <a:r>
              <a:rPr lang="ru-RU" b="1" dirty="0" err="1">
                <a:solidFill>
                  <a:srgbClr val="0062AC"/>
                </a:solidFill>
              </a:rPr>
              <a:t>вып</a:t>
            </a:r>
            <a:r>
              <a:rPr lang="ru-RU" b="1" dirty="0">
                <a:solidFill>
                  <a:srgbClr val="0062AC"/>
                </a:solidFill>
              </a:rPr>
              <a:t>. 19).</a:t>
            </a:r>
          </a:p>
          <a:p>
            <a:pPr algn="just"/>
            <a:endParaRPr lang="ru-RU" b="1" dirty="0" smtClean="0">
              <a:solidFill>
                <a:srgbClr val="0062AC"/>
              </a:solidFill>
            </a:endParaRPr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Ш</a:t>
            </a:r>
            <a:r>
              <a:rPr lang="ru-RU" b="1" dirty="0">
                <a:solidFill>
                  <a:srgbClr val="0062AC"/>
                </a:solidFill>
              </a:rPr>
              <a:t>ишкин, Р. Н. Дробление бизнеса : риски, налоговый контроль, судеб. практика : [16+] / Р. Н. Шишкин. - М. : Российская газета, 2018. - 159 с. - (Библиотечка "Российской газеты" ; </a:t>
            </a:r>
            <a:r>
              <a:rPr lang="ru-RU" b="1" dirty="0" err="1">
                <a:solidFill>
                  <a:srgbClr val="0062AC"/>
                </a:solidFill>
              </a:rPr>
              <a:t>вып</a:t>
            </a:r>
            <a:r>
              <a:rPr lang="ru-RU" b="1" dirty="0">
                <a:solidFill>
                  <a:srgbClr val="0062AC"/>
                </a:solidFill>
              </a:rPr>
              <a:t>. 18</a:t>
            </a:r>
            <a:r>
              <a:rPr lang="ru-RU" b="1" dirty="0" smtClean="0">
                <a:solidFill>
                  <a:srgbClr val="0062AC"/>
                </a:solidFill>
              </a:rPr>
              <a:t>).</a:t>
            </a:r>
            <a:endParaRPr lang="ru-RU" b="1" dirty="0">
              <a:solidFill>
                <a:srgbClr val="0062AC"/>
              </a:solidFill>
            </a:endParaRPr>
          </a:p>
        </p:txBody>
      </p:sp>
      <p:pic>
        <p:nvPicPr>
          <p:cNvPr id="4" name="Picture 3" descr="C:\Documents and Settings\Elena\Desktop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619193"/>
            <a:ext cx="1672772" cy="1149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1"/>
          <p:cNvSpPr txBox="1">
            <a:spLocks noChangeArrowheads="1"/>
          </p:cNvSpPr>
          <p:nvPr/>
        </p:nvSpPr>
        <p:spPr bwMode="auto">
          <a:xfrm>
            <a:off x="4868863" y="25733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3669" y="6274959"/>
            <a:ext cx="9000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Материал подготовила библиограф ЦГБ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«ЦБС» г. 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Пскова Е. П. Примак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5719" y="260648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62AC"/>
                </a:solidFill>
                <a:latin typeface="+mj-lt"/>
              </a:rPr>
              <a:t>Центральная городская библиотека Пскова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CC3300"/>
                </a:solidFill>
                <a:latin typeface="+mj-lt"/>
              </a:rPr>
              <a:t>ул. Конная, 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62AC"/>
                </a:solidFill>
                <a:latin typeface="+mj-lt"/>
              </a:rPr>
              <a:t>(8 8112) 57 – 11 – </a:t>
            </a:r>
            <a:r>
              <a:rPr lang="ru-RU" sz="3600" b="1" dirty="0" smtClean="0">
                <a:solidFill>
                  <a:srgbClr val="0062AC"/>
                </a:solidFill>
                <a:latin typeface="+mj-lt"/>
              </a:rPr>
              <a:t>73</a:t>
            </a:r>
          </a:p>
        </p:txBody>
      </p:sp>
      <p:pic>
        <p:nvPicPr>
          <p:cNvPr id="7" name="Рисунок 6" descr="sl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072" y="2452826"/>
            <a:ext cx="37444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-53579" y="5045114"/>
            <a:ext cx="91797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600" b="1" dirty="0" smtClean="0">
                <a:solidFill>
                  <a:srgbClr val="3055A6"/>
                </a:solidFill>
              </a:rPr>
              <a:t>http</a:t>
            </a:r>
            <a:r>
              <a:rPr lang="en-US" sz="2600" b="1" dirty="0">
                <a:solidFill>
                  <a:srgbClr val="3055A6"/>
                </a:solidFill>
              </a:rPr>
              <a:t>://</a:t>
            </a:r>
            <a:r>
              <a:rPr lang="en-US" sz="2600" b="1" dirty="0" smtClean="0">
                <a:solidFill>
                  <a:srgbClr val="3055A6"/>
                </a:solidFill>
              </a:rPr>
              <a:t>bibliopskov.ru/pravo_pskov.htm</a:t>
            </a:r>
            <a:endParaRPr lang="ru-RU" sz="2600" dirty="0">
              <a:solidFill>
                <a:srgbClr val="3055A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465</TotalTime>
  <Words>1013</Words>
  <Application>Microsoft Office PowerPoint</Application>
  <PresentationFormat>Экран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 Windows</cp:lastModifiedBy>
  <cp:revision>48</cp:revision>
  <dcterms:modified xsi:type="dcterms:W3CDTF">2018-11-29T09:04:14Z</dcterms:modified>
</cp:coreProperties>
</file>