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5" r:id="rId3"/>
    <p:sldId id="308" r:id="rId4"/>
    <p:sldId id="297" r:id="rId5"/>
    <p:sldId id="298" r:id="rId6"/>
    <p:sldId id="296" r:id="rId7"/>
    <p:sldId id="299" r:id="rId8"/>
    <p:sldId id="267" r:id="rId9"/>
    <p:sldId id="292" r:id="rId10"/>
    <p:sldId id="300" r:id="rId11"/>
    <p:sldId id="301" r:id="rId12"/>
    <p:sldId id="319" r:id="rId13"/>
    <p:sldId id="304" r:id="rId14"/>
    <p:sldId id="316" r:id="rId15"/>
    <p:sldId id="305" r:id="rId16"/>
    <p:sldId id="306" r:id="rId17"/>
    <p:sldId id="322" r:id="rId18"/>
    <p:sldId id="321" r:id="rId19"/>
    <p:sldId id="309" r:id="rId20"/>
    <p:sldId id="310" r:id="rId21"/>
    <p:sldId id="311" r:id="rId22"/>
    <p:sldId id="312" r:id="rId23"/>
    <p:sldId id="313" r:id="rId24"/>
    <p:sldId id="317" r:id="rId25"/>
    <p:sldId id="314" r:id="rId26"/>
    <p:sldId id="318" r:id="rId27"/>
    <p:sldId id="280" r:id="rId28"/>
  </p:sldIdLst>
  <p:sldSz cx="10383838" cy="7254875"/>
  <p:notesSz cx="6797675" cy="9926638"/>
  <p:defaultTextStyle>
    <a:defPPr>
      <a:defRPr lang="ru-RU"/>
    </a:defPPr>
    <a:lvl1pPr marL="0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926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7852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1778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5703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9629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3555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7481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1407" algn="l" defTabSz="10078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3605A4B0-71A6-4EF2-B582-C9E4D3E79933}">
          <p14:sldIdLst>
            <p14:sldId id="256"/>
            <p14:sldId id="295"/>
            <p14:sldId id="308"/>
            <p14:sldId id="297"/>
            <p14:sldId id="298"/>
            <p14:sldId id="296"/>
            <p14:sldId id="299"/>
            <p14:sldId id="267"/>
            <p14:sldId id="292"/>
            <p14:sldId id="300"/>
            <p14:sldId id="301"/>
            <p14:sldId id="319"/>
            <p14:sldId id="304"/>
            <p14:sldId id="316"/>
            <p14:sldId id="305"/>
            <p14:sldId id="306"/>
            <p14:sldId id="322"/>
            <p14:sldId id="321"/>
            <p14:sldId id="309"/>
            <p14:sldId id="310"/>
            <p14:sldId id="311"/>
            <p14:sldId id="312"/>
            <p14:sldId id="313"/>
            <p14:sldId id="317"/>
            <p14:sldId id="314"/>
            <p14:sldId id="318"/>
            <p14:sldId id="28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86">
          <p15:clr>
            <a:srgbClr val="A4A3A4"/>
          </p15:clr>
        </p15:guide>
        <p15:guide id="4" pos="32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8080"/>
    <a:srgbClr val="006666"/>
    <a:srgbClr val="FFCC99"/>
    <a:srgbClr val="00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33" autoAdjust="0"/>
  </p:normalViewPr>
  <p:slideViewPr>
    <p:cSldViewPr>
      <p:cViewPr varScale="1">
        <p:scale>
          <a:sx n="82" d="100"/>
          <a:sy n="82" d="100"/>
        </p:scale>
        <p:origin x="-1302" y="-120"/>
      </p:cViewPr>
      <p:guideLst>
        <p:guide orient="horz" pos="2160"/>
        <p:guide orient="horz" pos="2286"/>
        <p:guide pos="2880"/>
        <p:guide pos="32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BF57C-FF0B-4F6D-B14A-023CCC772099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41425"/>
            <a:ext cx="47942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1D5EE-35BD-4BB2-B0E6-C1CA25442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521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3926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7852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11778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15703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19629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23555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7481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31407" algn="l" defTabSz="10078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8788" y="2253714"/>
            <a:ext cx="8826262" cy="155509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7577" y="4111096"/>
            <a:ext cx="7268687" cy="185402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596B2-B548-4FFE-9F7D-560C7E3B4D14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B288B-14C4-4C10-95E8-35343D357350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252" y="4661930"/>
            <a:ext cx="8826262" cy="144089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0252" y="3074927"/>
            <a:ext cx="8826262" cy="158700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92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85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7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6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5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4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4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9E20-6EB2-4E9E-9839-B4BA2BE0B64C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9192" y="1692805"/>
            <a:ext cx="4586195" cy="478788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8452" y="1692805"/>
            <a:ext cx="4586195" cy="478788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54D2-E7EC-4D46-93E9-4BC203B7492A}" type="datetime1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193" y="1623952"/>
            <a:ext cx="4587998" cy="67678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26" indent="0">
              <a:buNone/>
              <a:defRPr sz="2200" b="1"/>
            </a:lvl2pPr>
            <a:lvl3pPr marL="1007852" indent="0">
              <a:buNone/>
              <a:defRPr sz="2000" b="1"/>
            </a:lvl3pPr>
            <a:lvl4pPr marL="1511778" indent="0">
              <a:buNone/>
              <a:defRPr sz="1800" b="1"/>
            </a:lvl4pPr>
            <a:lvl5pPr marL="2015703" indent="0">
              <a:buNone/>
              <a:defRPr sz="1800" b="1"/>
            </a:lvl5pPr>
            <a:lvl6pPr marL="2519629" indent="0">
              <a:buNone/>
              <a:defRPr sz="1800" b="1"/>
            </a:lvl6pPr>
            <a:lvl7pPr marL="3023555" indent="0">
              <a:buNone/>
              <a:defRPr sz="1800" b="1"/>
            </a:lvl7pPr>
            <a:lvl8pPr marL="3527481" indent="0">
              <a:buNone/>
              <a:defRPr sz="1800" b="1"/>
            </a:lvl8pPr>
            <a:lvl9pPr marL="4031407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9193" y="2300737"/>
            <a:ext cx="4587998" cy="4179951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74847" y="1623952"/>
            <a:ext cx="4589801" cy="67678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926" indent="0">
              <a:buNone/>
              <a:defRPr sz="2200" b="1"/>
            </a:lvl2pPr>
            <a:lvl3pPr marL="1007852" indent="0">
              <a:buNone/>
              <a:defRPr sz="2000" b="1"/>
            </a:lvl3pPr>
            <a:lvl4pPr marL="1511778" indent="0">
              <a:buNone/>
              <a:defRPr sz="1800" b="1"/>
            </a:lvl4pPr>
            <a:lvl5pPr marL="2015703" indent="0">
              <a:buNone/>
              <a:defRPr sz="1800" b="1"/>
            </a:lvl5pPr>
            <a:lvl6pPr marL="2519629" indent="0">
              <a:buNone/>
              <a:defRPr sz="1800" b="1"/>
            </a:lvl6pPr>
            <a:lvl7pPr marL="3023555" indent="0">
              <a:buNone/>
              <a:defRPr sz="1800" b="1"/>
            </a:lvl7pPr>
            <a:lvl8pPr marL="3527481" indent="0">
              <a:buNone/>
              <a:defRPr sz="1800" b="1"/>
            </a:lvl8pPr>
            <a:lvl9pPr marL="4031407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74847" y="2300737"/>
            <a:ext cx="4589801" cy="4179951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6EEA-AAFC-4955-AF28-30EAF2D4ED7D}" type="datetime1">
              <a:rPr lang="ru-RU" smtClean="0"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3479-FDFE-4D83-B840-044073F56B7A}" type="datetime1">
              <a:rPr lang="ru-RU" smtClean="0"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2618A-E9AD-4594-8FF1-099E34A2CF1A}" type="datetime1">
              <a:rPr lang="ru-RU" smtClean="0"/>
              <a:t>11.06.2019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194" y="288852"/>
            <a:ext cx="3416211" cy="122929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59792" y="288853"/>
            <a:ext cx="5804854" cy="6191835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9194" y="1518151"/>
            <a:ext cx="3416211" cy="4962537"/>
          </a:xfrm>
        </p:spPr>
        <p:txBody>
          <a:bodyPr/>
          <a:lstStyle>
            <a:lvl1pPr marL="0" indent="0">
              <a:buNone/>
              <a:defRPr sz="1500"/>
            </a:lvl1pPr>
            <a:lvl2pPr marL="503926" indent="0">
              <a:buNone/>
              <a:defRPr sz="1300"/>
            </a:lvl2pPr>
            <a:lvl3pPr marL="1007852" indent="0">
              <a:buNone/>
              <a:defRPr sz="1100"/>
            </a:lvl3pPr>
            <a:lvl4pPr marL="1511778" indent="0">
              <a:buNone/>
              <a:defRPr sz="1000"/>
            </a:lvl4pPr>
            <a:lvl5pPr marL="2015703" indent="0">
              <a:buNone/>
              <a:defRPr sz="1000"/>
            </a:lvl5pPr>
            <a:lvl6pPr marL="2519629" indent="0">
              <a:buNone/>
              <a:defRPr sz="1000"/>
            </a:lvl6pPr>
            <a:lvl7pPr marL="3023555" indent="0">
              <a:buNone/>
              <a:defRPr sz="1000"/>
            </a:lvl7pPr>
            <a:lvl8pPr marL="3527481" indent="0">
              <a:buNone/>
              <a:defRPr sz="1000"/>
            </a:lvl8pPr>
            <a:lvl9pPr marL="403140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773D-27C1-445B-B47E-A4E6E5B1D588}" type="datetime1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5306" y="5078414"/>
            <a:ext cx="6230303" cy="59953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35306" y="648238"/>
            <a:ext cx="6230303" cy="4352925"/>
          </a:xfrm>
        </p:spPr>
        <p:txBody>
          <a:bodyPr/>
          <a:lstStyle>
            <a:lvl1pPr marL="0" indent="0">
              <a:buNone/>
              <a:defRPr sz="3500"/>
            </a:lvl1pPr>
            <a:lvl2pPr marL="503926" indent="0">
              <a:buNone/>
              <a:defRPr sz="3100"/>
            </a:lvl2pPr>
            <a:lvl3pPr marL="1007852" indent="0">
              <a:buNone/>
              <a:defRPr sz="2600"/>
            </a:lvl3pPr>
            <a:lvl4pPr marL="1511778" indent="0">
              <a:buNone/>
              <a:defRPr sz="2200"/>
            </a:lvl4pPr>
            <a:lvl5pPr marL="2015703" indent="0">
              <a:buNone/>
              <a:defRPr sz="2200"/>
            </a:lvl5pPr>
            <a:lvl6pPr marL="2519629" indent="0">
              <a:buNone/>
              <a:defRPr sz="2200"/>
            </a:lvl6pPr>
            <a:lvl7pPr marL="3023555" indent="0">
              <a:buNone/>
              <a:defRPr sz="2200"/>
            </a:lvl7pPr>
            <a:lvl8pPr marL="3527481" indent="0">
              <a:buNone/>
              <a:defRPr sz="2200"/>
            </a:lvl8pPr>
            <a:lvl9pPr marL="4031407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35306" y="5677949"/>
            <a:ext cx="6230303" cy="851440"/>
          </a:xfrm>
        </p:spPr>
        <p:txBody>
          <a:bodyPr/>
          <a:lstStyle>
            <a:lvl1pPr marL="0" indent="0">
              <a:buNone/>
              <a:defRPr sz="1500"/>
            </a:lvl1pPr>
            <a:lvl2pPr marL="503926" indent="0">
              <a:buNone/>
              <a:defRPr sz="1300"/>
            </a:lvl2pPr>
            <a:lvl3pPr marL="1007852" indent="0">
              <a:buNone/>
              <a:defRPr sz="1100"/>
            </a:lvl3pPr>
            <a:lvl4pPr marL="1511778" indent="0">
              <a:buNone/>
              <a:defRPr sz="1000"/>
            </a:lvl4pPr>
            <a:lvl5pPr marL="2015703" indent="0">
              <a:buNone/>
              <a:defRPr sz="1000"/>
            </a:lvl5pPr>
            <a:lvl6pPr marL="2519629" indent="0">
              <a:buNone/>
              <a:defRPr sz="1000"/>
            </a:lvl6pPr>
            <a:lvl7pPr marL="3023555" indent="0">
              <a:buNone/>
              <a:defRPr sz="1000"/>
            </a:lvl7pPr>
            <a:lvl8pPr marL="3527481" indent="0">
              <a:buNone/>
              <a:defRPr sz="1000"/>
            </a:lvl8pPr>
            <a:lvl9pPr marL="403140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0389-EC6F-4EEE-A241-66C153007C0F}" type="datetime1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045D9-F4A2-460D-A645-6AA1CD4DC95C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28282" y="290533"/>
            <a:ext cx="2336364" cy="619015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9193" y="290533"/>
            <a:ext cx="6836027" cy="619015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B3111-35FD-4B87-BFF9-292883F208B4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192" y="290531"/>
            <a:ext cx="9345454" cy="1209146"/>
          </a:xfrm>
          <a:prstGeom prst="rect">
            <a:avLst/>
          </a:prstGeom>
        </p:spPr>
        <p:txBody>
          <a:bodyPr vert="horz" lIns="100785" tIns="50393" rIns="100785" bIns="5039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192" y="1692805"/>
            <a:ext cx="9345454" cy="4787882"/>
          </a:xfrm>
          <a:prstGeom prst="rect">
            <a:avLst/>
          </a:prstGeom>
        </p:spPr>
        <p:txBody>
          <a:bodyPr vert="horz" lIns="100785" tIns="50393" rIns="100785" bIns="5039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9193" y="6724196"/>
            <a:ext cx="2422896" cy="386255"/>
          </a:xfrm>
          <a:prstGeom prst="rect">
            <a:avLst/>
          </a:prstGeom>
        </p:spPr>
        <p:txBody>
          <a:bodyPr vert="horz" lIns="100785" tIns="50393" rIns="100785" bIns="5039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2F593-6E12-49A3-A9C6-F3150CAD6BDD}" type="datetime1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7813" y="6724196"/>
            <a:ext cx="3288215" cy="386255"/>
          </a:xfrm>
          <a:prstGeom prst="rect">
            <a:avLst/>
          </a:prstGeom>
        </p:spPr>
        <p:txBody>
          <a:bodyPr vert="horz" lIns="100785" tIns="50393" rIns="100785" bIns="5039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41750" y="6724196"/>
            <a:ext cx="2422896" cy="386255"/>
          </a:xfrm>
          <a:prstGeom prst="rect">
            <a:avLst/>
          </a:prstGeom>
        </p:spPr>
        <p:txBody>
          <a:bodyPr vert="horz" lIns="100785" tIns="50393" rIns="100785" bIns="5039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07852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44" indent="-377944" algn="l" defTabSz="1007852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879" indent="-314954" algn="l" defTabSz="1007852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815" indent="-251963" algn="l" defTabSz="100785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40" indent="-251963" algn="l" defTabSz="1007852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666" indent="-251963" algn="l" defTabSz="1007852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592" indent="-251963" algn="l" defTabSz="10078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518" indent="-251963" algn="l" defTabSz="10078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444" indent="-251963" algn="l" defTabSz="10078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370" indent="-251963" algn="l" defTabSz="10078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6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52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78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703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629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55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81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407" algn="l" defTabSz="10078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bibliopskov.ru" TargetMode="External"/><Relationship Id="rId7" Type="http://schemas.openxmlformats.org/officeDocument/2006/relationships/hyperlink" Target="http://bibliopskov.ru/vasilevka1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ibliopskov.ru/" TargetMode="External"/><Relationship Id="rId5" Type="http://schemas.openxmlformats.org/officeDocument/2006/relationships/hyperlink" Target="https://vk.com/bibliopskov" TargetMode="External"/><Relationship Id="rId4" Type="http://schemas.openxmlformats.org/officeDocument/2006/relationships/hyperlink" Target="mailto:zam@bibliopsk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48592" y="2132619"/>
            <a:ext cx="7686529" cy="2810204"/>
          </a:xfrm>
          <a:prstGeom prst="rect">
            <a:avLst/>
          </a:prstGeom>
          <a:noFill/>
        </p:spPr>
        <p:txBody>
          <a:bodyPr wrap="square" lIns="100785" tIns="50393" rIns="100785" bIns="50393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Опыт работы библиотек Ганзейских городов </a:t>
            </a:r>
          </a:p>
          <a:p>
            <a:pPr algn="ctr"/>
            <a:r>
              <a:rPr lang="ru-RU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в популяризации книжного культурного </a:t>
            </a:r>
            <a:r>
              <a:rPr lang="ru-RU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наследия</a:t>
            </a:r>
            <a:r>
              <a:rPr lang="ru-RU" sz="31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7512" y="5716185"/>
            <a:ext cx="8626326" cy="932767"/>
          </a:xfrm>
          <a:prstGeom prst="rect">
            <a:avLst/>
          </a:prstGeom>
          <a:noFill/>
        </p:spPr>
        <p:txBody>
          <a:bodyPr wrap="square" lIns="100785" tIns="50393" rIns="100785" bIns="50393" rtlCol="0">
            <a:spAutoFit/>
          </a:bodyPr>
          <a:lstStyle/>
          <a:p>
            <a:pPr algn="r"/>
            <a:r>
              <a:rPr lang="ru-RU" sz="1800" b="1" dirty="0">
                <a:solidFill>
                  <a:srgbClr val="003300"/>
                </a:solidFill>
              </a:rPr>
              <a:t>Слабченко Людмила Владимировна,  </a:t>
            </a:r>
            <a:br>
              <a:rPr lang="ru-RU" sz="1800" b="1" dirty="0">
                <a:solidFill>
                  <a:srgbClr val="003300"/>
                </a:solidFill>
              </a:rPr>
            </a:br>
            <a:r>
              <a:rPr lang="ru-RU" sz="1800" b="1" dirty="0">
                <a:solidFill>
                  <a:srgbClr val="003300"/>
                </a:solidFill>
              </a:rPr>
              <a:t>первый заместитель директора</a:t>
            </a:r>
            <a:br>
              <a:rPr lang="ru-RU" sz="1800" b="1" dirty="0">
                <a:solidFill>
                  <a:srgbClr val="003300"/>
                </a:solidFill>
              </a:rPr>
            </a:br>
            <a:r>
              <a:rPr lang="ru-RU" sz="1800" b="1" dirty="0">
                <a:solidFill>
                  <a:srgbClr val="003300"/>
                </a:solidFill>
              </a:rPr>
              <a:t>МАУК «ЦБС» г. Пскова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8693" y="123383"/>
            <a:ext cx="8626326" cy="655768"/>
          </a:xfrm>
          <a:prstGeom prst="rect">
            <a:avLst/>
          </a:prstGeom>
          <a:noFill/>
        </p:spPr>
        <p:txBody>
          <a:bodyPr wrap="square" lIns="100785" tIns="50393" rIns="100785" bIns="50393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3300"/>
                </a:solidFill>
              </a:rPr>
              <a:t>Муниципальное автономное учреждение культуры</a:t>
            </a:r>
          </a:p>
          <a:p>
            <a:pPr algn="ctr"/>
            <a:r>
              <a:rPr lang="ru-RU" sz="1800" b="1" dirty="0">
                <a:solidFill>
                  <a:srgbClr val="003300"/>
                </a:solidFill>
              </a:rPr>
              <a:t> «Централизованная библиотечная система» города  Пскова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6852" cy="2009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5319" y="123384"/>
            <a:ext cx="8652817" cy="1980553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C00000"/>
                </a:solidFill>
                <a:latin typeface="+mn-lt"/>
              </a:rPr>
            </a:br>
            <a:r>
              <a:rPr lang="ru-RU" sz="3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C00000"/>
                </a:solidFill>
                <a:latin typeface="+mn-lt"/>
              </a:rPr>
            </a:br>
            <a:r>
              <a:rPr lang="ru-RU" sz="3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C00000"/>
                </a:solidFill>
                <a:latin typeface="+mn-lt"/>
              </a:rPr>
            </a:br>
            <a:r>
              <a:rPr lang="ru-RU" sz="3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C00000"/>
                </a:solidFill>
                <a:latin typeface="+mn-lt"/>
              </a:rPr>
            </a:br>
            <a:r>
              <a:rPr lang="ru-RU" sz="2400" b="1" dirty="0">
                <a:solidFill>
                  <a:srgbClr val="003300"/>
                </a:solidFill>
                <a:latin typeface="+mn-lt"/>
              </a:rPr>
              <a:t>«Политические, социально-экономические, торговые и культурные связи земли Псковской с ближним</a:t>
            </a:r>
            <a:br>
              <a:rPr lang="ru-RU" sz="2400" b="1" dirty="0">
                <a:solidFill>
                  <a:srgbClr val="003300"/>
                </a:solidFill>
                <a:latin typeface="+mn-lt"/>
              </a:rPr>
            </a:br>
            <a:r>
              <a:rPr lang="ru-RU" sz="2400" b="1" dirty="0">
                <a:solidFill>
                  <a:srgbClr val="003300"/>
                </a:solidFill>
                <a:latin typeface="+mn-lt"/>
              </a:rPr>
              <a:t> и дальним зарубежьем» : </a:t>
            </a:r>
            <a:r>
              <a:rPr lang="ru-RU" sz="2400" dirty="0">
                <a:solidFill>
                  <a:srgbClr val="003300"/>
                </a:solidFill>
                <a:latin typeface="+mn-lt"/>
              </a:rPr>
              <a:t>двадцать первая городская </a:t>
            </a:r>
            <a:br>
              <a:rPr lang="ru-RU" sz="2400" dirty="0">
                <a:solidFill>
                  <a:srgbClr val="003300"/>
                </a:solidFill>
                <a:latin typeface="+mn-lt"/>
              </a:rPr>
            </a:br>
            <a:r>
              <a:rPr lang="ru-RU" sz="2400" dirty="0">
                <a:solidFill>
                  <a:srgbClr val="003300"/>
                </a:solidFill>
                <a:latin typeface="+mn-lt"/>
              </a:rPr>
              <a:t>историко-краеведческая олимпиада школьников</a:t>
            </a:r>
            <a:br>
              <a:rPr lang="ru-RU" sz="2400" dirty="0">
                <a:solidFill>
                  <a:srgbClr val="003300"/>
                </a:solidFill>
                <a:latin typeface="+mn-lt"/>
              </a:rPr>
            </a:br>
            <a:r>
              <a:rPr lang="ru-RU" sz="1800" dirty="0">
                <a:solidFill>
                  <a:srgbClr val="003300"/>
                </a:solidFill>
                <a:latin typeface="+mn-lt"/>
              </a:rPr>
              <a:t> </a:t>
            </a:r>
            <a:r>
              <a:rPr lang="ru-RU" sz="3100" dirty="0">
                <a:solidFill>
                  <a:srgbClr val="003300"/>
                </a:solidFill>
                <a:latin typeface="Helvetica Neue"/>
              </a:rPr>
              <a:t/>
            </a:r>
            <a:br>
              <a:rPr lang="ru-RU" sz="3100" dirty="0">
                <a:solidFill>
                  <a:srgbClr val="003300"/>
                </a:solidFill>
                <a:latin typeface="Helvetica Neue"/>
              </a:rPr>
            </a:br>
            <a:r>
              <a:rPr lang="ru-RU" sz="3000" dirty="0">
                <a:solidFill>
                  <a:srgbClr val="003300"/>
                </a:solidFill>
                <a:latin typeface="+mn-lt"/>
              </a:rPr>
              <a:t/>
            </a:r>
            <a:br>
              <a:rPr lang="ru-RU" sz="3000" dirty="0">
                <a:solidFill>
                  <a:srgbClr val="003300"/>
                </a:solidFill>
                <a:latin typeface="+mn-lt"/>
              </a:rPr>
            </a:br>
            <a:r>
              <a:rPr lang="ru-RU" dirty="0">
                <a:solidFill>
                  <a:srgbClr val="003300"/>
                </a:solidFill>
                <a:latin typeface="Helvetica Neue"/>
              </a:rPr>
              <a:t/>
            </a:r>
            <a:br>
              <a:rPr lang="ru-RU" dirty="0">
                <a:solidFill>
                  <a:srgbClr val="003300"/>
                </a:solidFill>
                <a:latin typeface="Helvetica Neue"/>
              </a:rPr>
            </a:br>
            <a:r>
              <a:rPr lang="ru-RU" dirty="0">
                <a:solidFill>
                  <a:srgbClr val="003300"/>
                </a:solidFill>
                <a:latin typeface="+mn-lt"/>
              </a:rPr>
              <a:t/>
            </a:r>
            <a:br>
              <a:rPr lang="ru-RU" dirty="0">
                <a:solidFill>
                  <a:srgbClr val="003300"/>
                </a:solidFill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482" y="2180111"/>
            <a:ext cx="9327834" cy="45535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r>
              <a:rPr lang="ru-RU" sz="2200" dirty="0">
                <a:solidFill>
                  <a:srgbClr val="003300"/>
                </a:solidFill>
                <a:latin typeface="Helvetica Neue"/>
              </a:rPr>
              <a:t>   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003300"/>
                </a:solidFill>
                <a:latin typeface="Helvetica Neue"/>
              </a:rPr>
              <a:t>                         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55" y="1656039"/>
            <a:ext cx="7719689" cy="4798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9192" y="6403341"/>
            <a:ext cx="9864646" cy="1025100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dirty="0">
                <a:solidFill>
                  <a:srgbClr val="003300"/>
                </a:solidFill>
                <a:latin typeface="Helvetica Neue"/>
              </a:rPr>
              <a:t>Историко-краеведческая библиотека им. И.И. Василёва 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Helvetica Neue"/>
              </a:rPr>
              <a:t>1 октября 2018 года - 30 марта 2019 года</a:t>
            </a:r>
            <a:r>
              <a:rPr lang="ru-RU" sz="3500" dirty="0">
                <a:solidFill>
                  <a:srgbClr val="C00000"/>
                </a:solidFill>
                <a:latin typeface="Helvetica Neue"/>
              </a:rPr>
              <a:t/>
            </a:r>
            <a:br>
              <a:rPr lang="ru-RU" sz="3500" dirty="0">
                <a:solidFill>
                  <a:srgbClr val="C00000"/>
                </a:solidFill>
                <a:latin typeface="Helvetica Neue"/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502" y="-767511"/>
            <a:ext cx="9059569" cy="2713336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600" b="1" dirty="0">
                <a:solidFill>
                  <a:srgbClr val="003300"/>
                </a:solidFill>
              </a:rPr>
              <a:t>«Учёный, зодчий, каменщик» : </a:t>
            </a:r>
            <a:r>
              <a:rPr lang="ru-RU" sz="2600" dirty="0">
                <a:solidFill>
                  <a:srgbClr val="003300"/>
                </a:solidFill>
              </a:rPr>
              <a:t>городская викторина,  посвящённая  110-летию со дня рождения архитектора-реставратора, исследователя средневековой архитектуры города Пскова Ю.П. Спегальского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522" y="1945825"/>
            <a:ext cx="9660794" cy="47878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dirty="0">
                <a:solidFill>
                  <a:srgbClr val="C00000"/>
                </a:solidFill>
              </a:rPr>
              <a:t>с 29 марта   по 31 мая 2019 года</a:t>
            </a:r>
            <a:endParaRPr lang="ru-RU" sz="2200" dirty="0">
              <a:solidFill>
                <a:srgbClr val="C00000"/>
              </a:solidFill>
              <a:latin typeface="Helvetica Neue"/>
            </a:endParaRPr>
          </a:p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endParaRPr lang="ru-RU" sz="2200" dirty="0">
              <a:latin typeface="Helvetica Neue"/>
            </a:endParaRPr>
          </a:p>
          <a:p>
            <a:pPr marL="0" indent="0" algn="ctr">
              <a:buNone/>
            </a:pPr>
            <a:endParaRPr lang="ru-RU" sz="2600" b="1" dirty="0">
              <a:solidFill>
                <a:srgbClr val="003300"/>
              </a:solidFill>
              <a:latin typeface="Helvetica Neue"/>
            </a:endParaRPr>
          </a:p>
          <a:p>
            <a:pPr marL="0" indent="0">
              <a:buNone/>
            </a:pPr>
            <a:endParaRPr lang="ru-RU" sz="2600" dirty="0">
              <a:solidFill>
                <a:srgbClr val="003300"/>
              </a:solidFill>
              <a:latin typeface="Helvetica Neue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http://bibliopskov.ru/img2019/spe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559" y="2432016"/>
            <a:ext cx="7317744" cy="4531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584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2"/>
          <a:srcRect l="20546" t="13068" r="17978" b="9896"/>
          <a:stretch/>
        </p:blipFill>
        <p:spPr bwMode="auto">
          <a:xfrm>
            <a:off x="1" y="-18100"/>
            <a:ext cx="10580764" cy="72729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43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s://avatanplus.com/files/resources/original/5aae8994bd0c316239c96d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807" y="-105143"/>
            <a:ext cx="13845117" cy="792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253" y="4443"/>
            <a:ext cx="9345454" cy="823127"/>
          </a:xfrm>
        </p:spPr>
        <p:txBody>
          <a:bodyPr>
            <a:normAutofit fontScale="90000"/>
          </a:bodyPr>
          <a:lstStyle/>
          <a:p>
            <a:r>
              <a:rPr lang="ru-RU" sz="2600" dirty="0">
                <a:solidFill>
                  <a:schemeClr val="accent2">
                    <a:lumMod val="50000"/>
                  </a:schemeClr>
                </a:solidFill>
              </a:rPr>
              <a:t>               </a:t>
            </a:r>
            <a:r>
              <a:rPr lang="ru-RU" sz="2600" dirty="0">
                <a:solidFill>
                  <a:srgbClr val="FFC000"/>
                </a:solidFill>
              </a:rPr>
              <a:t/>
            </a:r>
            <a:br>
              <a:rPr lang="ru-RU" sz="2600" dirty="0">
                <a:solidFill>
                  <a:srgbClr val="FFC000"/>
                </a:solidFill>
              </a:rPr>
            </a:br>
            <a:r>
              <a:rPr lang="ru-RU" sz="2600" dirty="0">
                <a:solidFill>
                  <a:srgbClr val="FFC000"/>
                </a:solidFill>
              </a:rPr>
              <a:t>   </a:t>
            </a:r>
            <a:r>
              <a:rPr lang="ru-RU" sz="2600" b="1" dirty="0">
                <a:solidFill>
                  <a:srgbClr val="7030A0"/>
                </a:solidFill>
                <a:latin typeface="Book Antiqua" pitchFamily="18" charset="0"/>
              </a:rPr>
              <a:t>Пенсионеры                </a:t>
            </a:r>
            <a:r>
              <a:rPr lang="ru-RU" sz="2600" b="1" dirty="0">
                <a:solidFill>
                  <a:srgbClr val="F96327"/>
                </a:solidFill>
                <a:latin typeface="Book Antiqua" pitchFamily="18" charset="0"/>
              </a:rPr>
              <a:t>Туристы                </a:t>
            </a:r>
            <a:r>
              <a:rPr lang="ru-RU" sz="2600" b="1" dirty="0">
                <a:solidFill>
                  <a:srgbClr val="00B050"/>
                </a:solidFill>
                <a:latin typeface="Book Antiqua" pitchFamily="18" charset="0"/>
              </a:rPr>
              <a:t> Средний возраст</a:t>
            </a:r>
            <a:endParaRPr lang="ru-RU" sz="2600" b="1" dirty="0">
              <a:solidFill>
                <a:srgbClr val="F96327"/>
              </a:solidFill>
              <a:latin typeface="Book Antiqua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52" y="1418359"/>
            <a:ext cx="9990204" cy="5013228"/>
          </a:xfrm>
        </p:spPr>
      </p:pic>
      <p:sp>
        <p:nvSpPr>
          <p:cNvPr id="5" name="Кольцо 4"/>
          <p:cNvSpPr/>
          <p:nvPr/>
        </p:nvSpPr>
        <p:spPr>
          <a:xfrm>
            <a:off x="5600778" y="5150940"/>
            <a:ext cx="245315" cy="228525"/>
          </a:xfrm>
          <a:prstGeom prst="donu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6" name="Кольцо 5"/>
          <p:cNvSpPr/>
          <p:nvPr/>
        </p:nvSpPr>
        <p:spPr>
          <a:xfrm>
            <a:off x="3474717" y="3551263"/>
            <a:ext cx="245315" cy="228525"/>
          </a:xfrm>
          <a:prstGeom prst="donu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4128889" y="2713336"/>
            <a:ext cx="245315" cy="228525"/>
          </a:xfrm>
          <a:prstGeom prst="donu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ольцо 7"/>
          <p:cNvSpPr/>
          <p:nvPr/>
        </p:nvSpPr>
        <p:spPr>
          <a:xfrm>
            <a:off x="2166371" y="1418360"/>
            <a:ext cx="245315" cy="228525"/>
          </a:xfrm>
          <a:prstGeom prst="donu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Кольцо 8"/>
          <p:cNvSpPr/>
          <p:nvPr/>
        </p:nvSpPr>
        <p:spPr>
          <a:xfrm>
            <a:off x="2902315" y="1723060"/>
            <a:ext cx="245315" cy="228525"/>
          </a:xfrm>
          <a:prstGeom prst="don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Кольцо 2"/>
          <p:cNvSpPr/>
          <p:nvPr/>
        </p:nvSpPr>
        <p:spPr>
          <a:xfrm>
            <a:off x="2166371" y="3170388"/>
            <a:ext cx="245315" cy="228525"/>
          </a:xfrm>
          <a:prstGeom prst="donu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ольцо 9"/>
          <p:cNvSpPr/>
          <p:nvPr/>
        </p:nvSpPr>
        <p:spPr>
          <a:xfrm>
            <a:off x="6500265" y="3551263"/>
            <a:ext cx="245315" cy="228525"/>
          </a:xfrm>
          <a:prstGeom prst="don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>
            <a:off x="7072666" y="4617715"/>
            <a:ext cx="245315" cy="228525"/>
          </a:xfrm>
          <a:prstGeom prst="donu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2280049" y="1037483"/>
            <a:ext cx="613287" cy="380876"/>
          </a:xfrm>
          <a:prstGeom prst="wedgeRectCallout">
            <a:avLst/>
          </a:prstGeom>
          <a:solidFill>
            <a:srgbClr val="FF99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Кремль</a:t>
            </a: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2980721" y="1266008"/>
            <a:ext cx="613287" cy="380876"/>
          </a:xfrm>
          <a:prstGeom prst="wedge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1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Псков ГУ</a:t>
            </a:r>
          </a:p>
        </p:txBody>
      </p:sp>
      <p:sp>
        <p:nvSpPr>
          <p:cNvPr id="21" name="Прямоугольная выноска 20"/>
          <p:cNvSpPr/>
          <p:nvPr/>
        </p:nvSpPr>
        <p:spPr>
          <a:xfrm>
            <a:off x="4210939" y="2256285"/>
            <a:ext cx="613287" cy="380876"/>
          </a:xfrm>
          <a:prstGeom prst="wedgeRectCallout">
            <a:avLst/>
          </a:prstGeom>
          <a:solidFill>
            <a:srgbClr val="FF99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Театр Драмы</a:t>
            </a: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2166372" y="2713336"/>
            <a:ext cx="726965" cy="380876"/>
          </a:xfrm>
          <a:prstGeom prst="wedgeRectCallou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Наб. р. Великой</a:t>
            </a:r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3587282" y="3094211"/>
            <a:ext cx="664264" cy="380876"/>
          </a:xfrm>
          <a:prstGeom prst="wedgeRectCallou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Детский парк</a:t>
            </a:r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6582037" y="3094211"/>
            <a:ext cx="613287" cy="380876"/>
          </a:xfrm>
          <a:prstGeom prst="wedge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1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Псков ГУ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5723435" y="4731977"/>
            <a:ext cx="858602" cy="380876"/>
          </a:xfrm>
          <a:prstGeom prst="wedgeRectCallou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ru-RU" sz="1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Машино-</a:t>
            </a:r>
          </a:p>
          <a:p>
            <a:pPr algn="ctr"/>
            <a:r>
              <a:rPr lang="ru-RU" sz="1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строитель</a:t>
            </a: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7288865" y="4160663"/>
            <a:ext cx="613287" cy="380876"/>
          </a:xfrm>
          <a:prstGeom prst="wedgeRectCallou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r>
              <a:rPr lang="en-US" sz="11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KFC</a:t>
            </a:r>
            <a:endParaRPr lang="ru-RU" sz="11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2165613" y="1540194"/>
            <a:ext cx="4078616" cy="3844332"/>
          </a:xfrm>
          <a:custGeom>
            <a:avLst/>
            <a:gdLst>
              <a:gd name="connsiteX0" fmla="*/ 117072 w 3591626"/>
              <a:gd name="connsiteY0" fmla="*/ 0 h 3634029"/>
              <a:gd name="connsiteX1" fmla="*/ 108194 w 3591626"/>
              <a:gd name="connsiteY1" fmla="*/ 1669002 h 3634029"/>
              <a:gd name="connsiteX2" fmla="*/ 1262291 w 3591626"/>
              <a:gd name="connsiteY2" fmla="*/ 2024109 h 3634029"/>
              <a:gd name="connsiteX3" fmla="*/ 1848217 w 3591626"/>
              <a:gd name="connsiteY3" fmla="*/ 1207363 h 3634029"/>
              <a:gd name="connsiteX4" fmla="*/ 3144357 w 3591626"/>
              <a:gd name="connsiteY4" fmla="*/ 3524435 h 363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1626" h="3634029">
                <a:moveTo>
                  <a:pt x="117072" y="0"/>
                </a:moveTo>
                <a:cubicBezTo>
                  <a:pt x="17198" y="665825"/>
                  <a:pt x="-82676" y="1331650"/>
                  <a:pt x="108194" y="1669002"/>
                </a:cubicBezTo>
                <a:cubicBezTo>
                  <a:pt x="299064" y="2006354"/>
                  <a:pt x="972287" y="2101049"/>
                  <a:pt x="1262291" y="2024109"/>
                </a:cubicBezTo>
                <a:cubicBezTo>
                  <a:pt x="1552295" y="1947169"/>
                  <a:pt x="1534539" y="957309"/>
                  <a:pt x="1848217" y="1207363"/>
                </a:cubicBezTo>
                <a:cubicBezTo>
                  <a:pt x="2161895" y="1457417"/>
                  <a:pt x="4569223" y="4210975"/>
                  <a:pt x="3144357" y="3524435"/>
                </a:cubicBezTo>
              </a:path>
            </a:pathLst>
          </a:cu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2152623" y="1521411"/>
            <a:ext cx="5349892" cy="3397367"/>
          </a:xfrm>
          <a:custGeom>
            <a:avLst/>
            <a:gdLst>
              <a:gd name="connsiteX0" fmla="*/ 119634 w 4711111"/>
              <a:gd name="connsiteY0" fmla="*/ 0 h 3211515"/>
              <a:gd name="connsiteX1" fmla="*/ 110756 w 4711111"/>
              <a:gd name="connsiteY1" fmla="*/ 1686757 h 3211515"/>
              <a:gd name="connsiteX2" fmla="*/ 1291486 w 4711111"/>
              <a:gd name="connsiteY2" fmla="*/ 2032986 h 3211515"/>
              <a:gd name="connsiteX3" fmla="*/ 1859657 w 4711111"/>
              <a:gd name="connsiteY3" fmla="*/ 1198485 h 3211515"/>
              <a:gd name="connsiteX4" fmla="*/ 4460815 w 4711111"/>
              <a:gd name="connsiteY4" fmla="*/ 3045040 h 3211515"/>
              <a:gd name="connsiteX5" fmla="*/ 4460815 w 4711111"/>
              <a:gd name="connsiteY5" fmla="*/ 3009530 h 321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11111" h="3211515">
                <a:moveTo>
                  <a:pt x="119634" y="0"/>
                </a:moveTo>
                <a:cubicBezTo>
                  <a:pt x="17540" y="673963"/>
                  <a:pt x="-84553" y="1347926"/>
                  <a:pt x="110756" y="1686757"/>
                </a:cubicBezTo>
                <a:cubicBezTo>
                  <a:pt x="306065" y="2025588"/>
                  <a:pt x="1000003" y="2114365"/>
                  <a:pt x="1291486" y="2032986"/>
                </a:cubicBezTo>
                <a:cubicBezTo>
                  <a:pt x="1582970" y="1951607"/>
                  <a:pt x="1331436" y="1029809"/>
                  <a:pt x="1859657" y="1198485"/>
                </a:cubicBezTo>
                <a:cubicBezTo>
                  <a:pt x="2387878" y="1367161"/>
                  <a:pt x="4027289" y="2743199"/>
                  <a:pt x="4460815" y="3045040"/>
                </a:cubicBezTo>
                <a:cubicBezTo>
                  <a:pt x="4894341" y="3346881"/>
                  <a:pt x="4677578" y="3178205"/>
                  <a:pt x="4460815" y="3009530"/>
                </a:cubicBezTo>
              </a:path>
            </a:pathLst>
          </a:custGeom>
          <a:noFill/>
          <a:ln w="76200">
            <a:solidFill>
              <a:srgbClr val="F963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2172879" y="1446803"/>
            <a:ext cx="5092916" cy="3803004"/>
          </a:xfrm>
          <a:custGeom>
            <a:avLst/>
            <a:gdLst>
              <a:gd name="connsiteX0" fmla="*/ 758744 w 4484818"/>
              <a:gd name="connsiteY0" fmla="*/ 372368 h 3594962"/>
              <a:gd name="connsiteX1" fmla="*/ 119551 w 4484818"/>
              <a:gd name="connsiteY1" fmla="*/ 88283 h 3594962"/>
              <a:gd name="connsiteX2" fmla="*/ 110674 w 4484818"/>
              <a:gd name="connsiteY2" fmla="*/ 1739529 h 3594962"/>
              <a:gd name="connsiteX3" fmla="*/ 1264771 w 4484818"/>
              <a:gd name="connsiteY3" fmla="*/ 2094636 h 3594962"/>
              <a:gd name="connsiteX4" fmla="*/ 1832942 w 4484818"/>
              <a:gd name="connsiteY4" fmla="*/ 1286768 h 3594962"/>
              <a:gd name="connsiteX5" fmla="*/ 3945827 w 4484818"/>
              <a:gd name="connsiteY5" fmla="*/ 2103514 h 3594962"/>
              <a:gd name="connsiteX6" fmla="*/ 4442977 w 4484818"/>
              <a:gd name="connsiteY6" fmla="*/ 3115568 h 3594962"/>
              <a:gd name="connsiteX7" fmla="*/ 3137959 w 4484818"/>
              <a:gd name="connsiteY7" fmla="*/ 3594962 h 359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84818" h="3594962">
                <a:moveTo>
                  <a:pt x="758744" y="372368"/>
                </a:moveTo>
                <a:cubicBezTo>
                  <a:pt x="493153" y="116395"/>
                  <a:pt x="227563" y="-139577"/>
                  <a:pt x="119551" y="88283"/>
                </a:cubicBezTo>
                <a:cubicBezTo>
                  <a:pt x="11539" y="316143"/>
                  <a:pt x="-80196" y="1405137"/>
                  <a:pt x="110674" y="1739529"/>
                </a:cubicBezTo>
                <a:cubicBezTo>
                  <a:pt x="301544" y="2073921"/>
                  <a:pt x="977726" y="2170096"/>
                  <a:pt x="1264771" y="2094636"/>
                </a:cubicBezTo>
                <a:cubicBezTo>
                  <a:pt x="1551816" y="2019176"/>
                  <a:pt x="1386099" y="1285288"/>
                  <a:pt x="1832942" y="1286768"/>
                </a:cubicBezTo>
                <a:cubicBezTo>
                  <a:pt x="2279785" y="1288248"/>
                  <a:pt x="3510821" y="1798714"/>
                  <a:pt x="3945827" y="2103514"/>
                </a:cubicBezTo>
                <a:cubicBezTo>
                  <a:pt x="4380833" y="2408314"/>
                  <a:pt x="4577622" y="2866993"/>
                  <a:pt x="4442977" y="3115568"/>
                </a:cubicBezTo>
                <a:cubicBezTo>
                  <a:pt x="4308332" y="3364143"/>
                  <a:pt x="3723145" y="3479552"/>
                  <a:pt x="3137959" y="3594962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8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C00000"/>
                </a:solidFill>
                <a:latin typeface="Helvetica Neue"/>
              </a:rPr>
              <a:t>         </a:t>
            </a:r>
            <a:r>
              <a:rPr lang="ru-RU" sz="2600" b="1" dirty="0">
                <a:solidFill>
                  <a:srgbClr val="003300"/>
                </a:solidFill>
                <a:latin typeface="Helvetica Neue"/>
              </a:rPr>
              <a:t>Международный  проект «Читающие соседи»</a:t>
            </a:r>
            <a:r>
              <a:rPr lang="ru-RU" dirty="0">
                <a:solidFill>
                  <a:srgbClr val="003300"/>
                </a:solidFill>
              </a:rPr>
              <a:t>             </a:t>
            </a:r>
            <a:r>
              <a:rPr lang="ru-RU" sz="2700" dirty="0">
                <a:solidFill>
                  <a:srgbClr val="003300"/>
                </a:solidFill>
              </a:rPr>
              <a:t>(Псков – Калининград - Культурные страницы Ганзы)</a:t>
            </a:r>
            <a:br>
              <a:rPr lang="ru-RU" sz="2700" dirty="0">
                <a:solidFill>
                  <a:srgbClr val="003300"/>
                </a:solidFill>
              </a:rPr>
            </a:br>
            <a:endParaRPr lang="ru-RU" sz="2700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600" dirty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ru-RU" sz="3600" dirty="0">
                <a:solidFill>
                  <a:srgbClr val="C00000"/>
                </a:solidFill>
              </a:rPr>
              <a:t>26 июня</a:t>
            </a:r>
            <a:r>
              <a:rPr lang="ru-RU" sz="3600" dirty="0">
                <a:solidFill>
                  <a:srgbClr val="003300"/>
                </a:solidFill>
              </a:rPr>
              <a:t> </a:t>
            </a:r>
            <a:r>
              <a:rPr lang="ru-RU" sz="3600" b="1" dirty="0">
                <a:solidFill>
                  <a:srgbClr val="003300"/>
                </a:solidFill>
              </a:rPr>
              <a:t>«Старая Рига» </a:t>
            </a:r>
            <a:r>
              <a:rPr lang="ru-RU" sz="3600" dirty="0">
                <a:solidFill>
                  <a:srgbClr val="003300"/>
                </a:solidFill>
              </a:rPr>
              <a:t>: открытие выставки графики латвийского художника </a:t>
            </a:r>
            <a:endParaRPr lang="ru-RU" sz="3600" dirty="0" smtClean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rgbClr val="003300"/>
                </a:solidFill>
              </a:rPr>
              <a:t>Имантса </a:t>
            </a:r>
            <a:r>
              <a:rPr lang="ru-RU" sz="3600" dirty="0">
                <a:solidFill>
                  <a:srgbClr val="003300"/>
                </a:solidFill>
              </a:rPr>
              <a:t>Озолиньша </a:t>
            </a:r>
          </a:p>
          <a:p>
            <a:pPr marL="0" indent="0">
              <a:buNone/>
            </a:pPr>
            <a:endParaRPr lang="ru-RU" sz="3600" dirty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3300"/>
                </a:solidFill>
              </a:rPr>
              <a:t>          Встречи с творческими людьми их Ганзейских городов.</a:t>
            </a:r>
            <a:endParaRPr lang="ru-RU" sz="2600" dirty="0">
              <a:solidFill>
                <a:srgbClr val="003300"/>
              </a:solidFill>
            </a:endParaRPr>
          </a:p>
          <a:p>
            <a:pPr marL="0" indent="0">
              <a:buNone/>
            </a:pPr>
            <a:endParaRPr lang="ru-RU" sz="2600" dirty="0">
              <a:solidFill>
                <a:srgbClr val="003300"/>
              </a:solidFill>
            </a:endParaRPr>
          </a:p>
          <a:p>
            <a:pPr marL="0" indent="0" algn="ctr">
              <a:buNone/>
            </a:pPr>
            <a:r>
              <a:rPr lang="ru-RU" sz="2600" dirty="0">
                <a:solidFill>
                  <a:srgbClr val="003300"/>
                </a:solidFill>
              </a:rPr>
              <a:t>           </a:t>
            </a:r>
            <a:r>
              <a:rPr lang="ru-RU" sz="2800" b="1" dirty="0">
                <a:solidFill>
                  <a:srgbClr val="003300"/>
                </a:solidFill>
              </a:rPr>
              <a:t>Центральная городская библиотека </a:t>
            </a:r>
            <a:r>
              <a:rPr lang="ru-RU" sz="2800" b="1" dirty="0">
                <a:solidFill>
                  <a:srgbClr val="003300"/>
                </a:solidFill>
                <a:latin typeface="Helvetica Neue"/>
              </a:rPr>
              <a:t>Пскова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003300"/>
                </a:solidFill>
                <a:latin typeface="Helvetica Neue"/>
              </a:rPr>
              <a:t>ул. Конная,  дом 6</a:t>
            </a:r>
            <a:endParaRPr lang="ru-RU" sz="2800" b="1" dirty="0">
              <a:solidFill>
                <a:srgbClr val="0033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421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2777" y="0"/>
            <a:ext cx="8977208" cy="1266008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003300"/>
                </a:solidFill>
              </a:rPr>
              <a:t>Программа повышения квалификации </a:t>
            </a:r>
            <a:br>
              <a:rPr lang="ru-RU" sz="2600" b="1" dirty="0">
                <a:solidFill>
                  <a:srgbClr val="003300"/>
                </a:solidFill>
              </a:rPr>
            </a:br>
            <a:r>
              <a:rPr lang="ru-RU" sz="2600" b="1" dirty="0">
                <a:solidFill>
                  <a:srgbClr val="003300"/>
                </a:solidFill>
              </a:rPr>
              <a:t>«Библиотека как центр местного культурного наследия» </a:t>
            </a:r>
            <a:br>
              <a:rPr lang="ru-RU" sz="2600" b="1" dirty="0">
                <a:solidFill>
                  <a:srgbClr val="00330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>23-24 октября 2018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40090" y="6172364"/>
            <a:ext cx="9166804" cy="11034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3300"/>
                </a:solidFill>
              </a:rPr>
              <a:t>Лектор Белякова Дарья Александровна,  директор Академии  М.И. Рудомино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3300"/>
                </a:solidFill>
              </a:rPr>
              <a:t>Всероссийской государственной библиотекой иностранной литературы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3300"/>
                </a:solidFill>
              </a:rPr>
              <a:t>имени М.И. Рудомино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091" y="1170632"/>
            <a:ext cx="8135369" cy="505870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5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52506" y="38851"/>
            <a:ext cx="8831332" cy="901989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Социально-значимый проект </a:t>
            </a:r>
          </a:p>
          <a:p>
            <a:pPr algn="ctr"/>
            <a:r>
              <a:rPr lang="ru-RU" sz="2600" b="1" dirty="0">
                <a:solidFill>
                  <a:srgbClr val="003300"/>
                </a:solidFill>
              </a:rPr>
              <a:t>"Парки, сады и скверы города Пскова"</a:t>
            </a:r>
            <a:endParaRPr lang="ru-RU" sz="2600" b="1" dirty="0">
              <a:solidFill>
                <a:srgbClr val="003300"/>
              </a:solidFill>
              <a:latin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408" y="1279036"/>
            <a:ext cx="4152053" cy="478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" y="1266010"/>
            <a:ext cx="5927863" cy="479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9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763" y="1465710"/>
            <a:ext cx="3703496" cy="4758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910" y="1465710"/>
            <a:ext cx="3595682" cy="4758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430426" y="129694"/>
            <a:ext cx="8749560" cy="1025100"/>
          </a:xfrm>
          <a:prstGeom prst="rect">
            <a:avLst/>
          </a:prstGeom>
          <a:noFill/>
        </p:spPr>
        <p:txBody>
          <a:bodyPr wrap="square" lIns="100785" tIns="50393" rIns="100785" bIns="50393" rtlCol="0">
            <a:spAutoFit/>
          </a:bodyPr>
          <a:lstStyle/>
          <a:p>
            <a:r>
              <a:rPr lang="ru-RU" b="1" dirty="0">
                <a:solidFill>
                  <a:srgbClr val="003300"/>
                </a:solidFill>
              </a:rPr>
              <a:t>Партнеры проекта</a:t>
            </a:r>
            <a:r>
              <a:rPr lang="ru-RU" dirty="0">
                <a:solidFill>
                  <a:srgbClr val="003300"/>
                </a:solidFill>
              </a:rPr>
              <a:t>: Управление городского хозяйства Администрации города  Пскова, факультет естественных наук ПсковГУ, информационно-туристский центр Псковской области,   краевед Медникова Татьяна Викторовн</a:t>
            </a:r>
            <a:r>
              <a:rPr lang="ru-RU" dirty="0"/>
              <a:t>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4920" y="3627439"/>
            <a:ext cx="1553660" cy="21939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85" tIns="50393" rIns="100785" bIns="50393"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430426" y="6437965"/>
            <a:ext cx="8177158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b="1" dirty="0">
                <a:solidFill>
                  <a:srgbClr val="003300"/>
                </a:solidFill>
              </a:rPr>
              <a:t>2018 году Псков включен в маршрут </a:t>
            </a:r>
            <a:r>
              <a:rPr lang="ru-RU" b="1" dirty="0">
                <a:solidFill>
                  <a:srgbClr val="C00000"/>
                </a:solidFill>
              </a:rPr>
              <a:t>«Серебряное ожерелье России»</a:t>
            </a:r>
            <a:r>
              <a:rPr lang="ru-RU" dirty="0">
                <a:solidFill>
                  <a:srgbClr val="002060"/>
                </a:solidFill>
              </a:rPr>
              <a:t>.</a:t>
            </a:r>
            <a:r>
              <a:rPr lang="ru-RU" b="1" dirty="0">
                <a:solidFill>
                  <a:srgbClr val="C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9670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Admin\Рабочий стол\ГАНЗА!!!\Ганза клип материалы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654" y="1570709"/>
            <a:ext cx="8120289" cy="543555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348655" y="191852"/>
            <a:ext cx="8913103" cy="1302099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altLang="ru-RU" b="1" i="1" dirty="0">
                <a:solidFill>
                  <a:srgbClr val="C00000"/>
                </a:solidFill>
              </a:rPr>
              <a:t> </a:t>
            </a:r>
            <a:r>
              <a:rPr lang="ru-RU" altLang="ru-RU" sz="2600" i="1" dirty="0">
                <a:solidFill>
                  <a:srgbClr val="003300"/>
                </a:solidFill>
              </a:rPr>
              <a:t>Проект Центральной городской библиотеки Пскова </a:t>
            </a:r>
            <a:r>
              <a:rPr lang="ru-RU" altLang="ru-RU" sz="2600" b="1" i="1" dirty="0">
                <a:solidFill>
                  <a:srgbClr val="003300"/>
                </a:solidFill>
              </a:rPr>
              <a:t>«Для тех, кто путешествует»: создание библиотеки путеводителей по городам Ганзейского союза»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45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8655" y="191852"/>
            <a:ext cx="8913103" cy="1302099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sz="2600" b="1" dirty="0">
                <a:solidFill>
                  <a:srgbClr val="003300"/>
                </a:solidFill>
              </a:rPr>
              <a:t>Виртуальная ганзейская видеоконференция «Ганзейские города Псков, Порхов и Тихвин – навстречу друг другу»</a:t>
            </a:r>
          </a:p>
          <a:p>
            <a:pPr algn="ctr"/>
            <a:r>
              <a:rPr lang="ru-RU" sz="2600" dirty="0">
                <a:solidFill>
                  <a:srgbClr val="C00000"/>
                </a:solidFill>
              </a:rPr>
              <a:t>16 апреля 2019 года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://bibliopskov.ru/img2019/konf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656" y="1495798"/>
            <a:ext cx="7755429" cy="503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05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5108" y="-1"/>
            <a:ext cx="9197253" cy="1302091"/>
          </a:xfrm>
          <a:prstGeom prst="rect">
            <a:avLst/>
          </a:prstGeom>
        </p:spPr>
        <p:txBody>
          <a:bodyPr wrap="square" lIns="100776" tIns="50389" rIns="100776" bIns="50389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«Из истории Ганзы»:  долгосрочный  проект библиотек Пскова и Великого Новгорода </a:t>
            </a:r>
          </a:p>
          <a:p>
            <a:endParaRPr lang="ru-RU" altLang="ru-RU" sz="2600" b="1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lIns="91432" tIns="45716" rIns="91432" bIns="45716"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1026" name="Picture 2" descr="C:\Users\Admin\Desktop\указательПсков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17" y="1302090"/>
            <a:ext cx="4163592" cy="5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указатель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91" y="1302090"/>
            <a:ext cx="4170351" cy="549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6586" y="0"/>
            <a:ext cx="9197253" cy="501880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Межрегиональная акция «Безграничное чтение»</a:t>
            </a:r>
            <a:endParaRPr lang="ru-RU" altLang="ru-RU" sz="2600" b="1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98" y="470023"/>
            <a:ext cx="8749560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библиотеках Пскова и библиотеках русских Ганзейских городов</a:t>
            </a:r>
            <a:endParaRPr lang="ru-RU" dirty="0">
              <a:solidFill>
                <a:srgbClr val="003300"/>
              </a:solidFill>
            </a:endParaRPr>
          </a:p>
        </p:txBody>
      </p:sp>
      <p:pic>
        <p:nvPicPr>
          <p:cNvPr id="1030" name="Picture 6" descr="http://bibliopskov.ru/img2018/readin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198" y="1163268"/>
            <a:ext cx="8253715" cy="521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12198" y="6413047"/>
            <a:ext cx="8586017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Helvetica Neue"/>
              </a:rPr>
              <a:t>с 1 февраля по 20 июня 2019 года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1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6586" y="2"/>
            <a:ext cx="9197253" cy="1302099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003300"/>
                </a:solidFill>
              </a:rPr>
              <a:t>«Встречаем Ганзейский фестиваль» </a:t>
            </a:r>
            <a:r>
              <a:rPr lang="ru-RU" sz="2600" dirty="0">
                <a:solidFill>
                  <a:srgbClr val="003300"/>
                </a:solidFill>
              </a:rPr>
              <a:t>:  цикл краеведческих мероприятий Детской экологической библиотеки «Радуга»</a:t>
            </a:r>
            <a:endParaRPr lang="ru-RU" altLang="ru-RU" sz="2600" b="1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98" y="470023"/>
            <a:ext cx="8749560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dirty="0"/>
          </a:p>
        </p:txBody>
      </p:sp>
      <p:pic>
        <p:nvPicPr>
          <p:cNvPr id="1026" name="Picture 2" descr="https://pp.userapi.com/c855228/v855228633/3ffa/zc0SA0o8F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829" y="1239924"/>
            <a:ext cx="5627919" cy="597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1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6586" y="0"/>
            <a:ext cx="9197253" cy="501880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«Навстречу Ганзейским дням»</a:t>
            </a:r>
            <a:r>
              <a:rPr lang="ru-RU" sz="2600" b="1" dirty="0">
                <a:solidFill>
                  <a:srgbClr val="C00000"/>
                </a:solidFill>
              </a:rPr>
              <a:t> </a:t>
            </a:r>
            <a:r>
              <a:rPr lang="ru-RU" sz="2600" b="1" dirty="0">
                <a:solidFill>
                  <a:srgbClr val="003300"/>
                </a:solidFill>
              </a:rPr>
              <a:t>: </a:t>
            </a:r>
            <a:r>
              <a:rPr lang="ru-RU" sz="2600" dirty="0">
                <a:solidFill>
                  <a:srgbClr val="003300"/>
                </a:solidFill>
              </a:rPr>
              <a:t>проект </a:t>
            </a:r>
            <a:endParaRPr lang="ru-RU" altLang="ru-RU" sz="2600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98" y="470021"/>
            <a:ext cx="8749560" cy="809656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dirty="0">
                <a:solidFill>
                  <a:srgbClr val="003300"/>
                </a:solidFill>
              </a:rPr>
              <a:t>Библиотеки «Родник» имени С.А. Золотцева</a:t>
            </a:r>
          </a:p>
          <a:p>
            <a:pPr algn="ctr"/>
            <a:r>
              <a:rPr lang="ru-RU" dirty="0">
                <a:solidFill>
                  <a:srgbClr val="003300"/>
                </a:solidFill>
              </a:rPr>
              <a:t> </a:t>
            </a:r>
          </a:p>
        </p:txBody>
      </p:sp>
      <p:pic>
        <p:nvPicPr>
          <p:cNvPr id="4098" name="Picture 2" descr="https://pp.userapi.com/c845420/v845420208/1e7861/1hasXTflHJ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26" y="958406"/>
            <a:ext cx="7849200" cy="548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79286" y="6473832"/>
            <a:ext cx="9075172" cy="717323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Партнеры проекта: Клуб исторической реконструкции «Орден» </a:t>
            </a:r>
          </a:p>
          <a:p>
            <a:r>
              <a:rPr lang="ru-RU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Псковский областной колледж искусств имени Н.А. Римского –Корсакова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3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6586" y="2"/>
            <a:ext cx="9197253" cy="901989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Интерактивная познавательная программа </a:t>
            </a:r>
          </a:p>
          <a:p>
            <a:pPr algn="ctr"/>
            <a:r>
              <a:rPr lang="ru-RU" sz="2600" b="1" dirty="0">
                <a:solidFill>
                  <a:srgbClr val="003300"/>
                </a:solidFill>
              </a:rPr>
              <a:t>«Ганза- история одного союза»</a:t>
            </a:r>
            <a:endParaRPr lang="ru-RU" altLang="ru-RU" sz="2600" b="1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98" y="470023"/>
            <a:ext cx="8749560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66371" y="860727"/>
            <a:ext cx="7604758" cy="501880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sz="2600" dirty="0">
                <a:solidFill>
                  <a:srgbClr val="003300"/>
                </a:solidFill>
              </a:rPr>
              <a:t>Центральная городская библиотека </a:t>
            </a:r>
            <a:r>
              <a:rPr lang="ru-RU" sz="2600" dirty="0">
                <a:solidFill>
                  <a:srgbClr val="003300"/>
                </a:solidFill>
                <a:latin typeface="Helvetica Neue"/>
              </a:rPr>
              <a:t>Пскова</a:t>
            </a:r>
            <a:endParaRPr lang="ru-RU" sz="2600" dirty="0">
              <a:solidFill>
                <a:srgbClr val="0033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867" y="1494535"/>
            <a:ext cx="7794692" cy="5445917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76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5236" y="0"/>
            <a:ext cx="9674241" cy="1655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539" b="1" dirty="0" smtClean="0">
              <a:solidFill>
                <a:srgbClr val="003300"/>
              </a:solidFill>
            </a:endParaRPr>
          </a:p>
          <a:p>
            <a:pPr algn="ctr"/>
            <a:r>
              <a:rPr lang="ru-RU" sz="2539" b="1" dirty="0" smtClean="0">
                <a:solidFill>
                  <a:srgbClr val="003300"/>
                </a:solidFill>
              </a:rPr>
              <a:t>«</a:t>
            </a:r>
            <a:r>
              <a:rPr lang="ru-RU" sz="2539" b="1" dirty="0">
                <a:solidFill>
                  <a:srgbClr val="003300"/>
                </a:solidFill>
              </a:rPr>
              <a:t>Слово русских людей нерушимо</a:t>
            </a:r>
            <a:r>
              <a:rPr lang="ru-RU" sz="2539" b="1" dirty="0" smtClean="0">
                <a:solidFill>
                  <a:srgbClr val="003300"/>
                </a:solidFill>
              </a:rPr>
              <a:t>!»:  </a:t>
            </a:r>
            <a:r>
              <a:rPr lang="ru-RU" sz="2539" b="1" dirty="0">
                <a:solidFill>
                  <a:srgbClr val="003300"/>
                </a:solidFill>
              </a:rPr>
              <a:t>круглый стол </a:t>
            </a:r>
            <a:endParaRPr lang="ru-RU" sz="2539" b="1" dirty="0" smtClean="0">
              <a:solidFill>
                <a:srgbClr val="003300"/>
              </a:solidFill>
            </a:endParaRPr>
          </a:p>
          <a:p>
            <a:pPr algn="ctr"/>
            <a:r>
              <a:rPr lang="ru-RU" sz="2539" b="1" dirty="0" smtClean="0">
                <a:solidFill>
                  <a:srgbClr val="FF0000"/>
                </a:solidFill>
              </a:rPr>
              <a:t>20 июня в 14.00 </a:t>
            </a:r>
            <a:endParaRPr lang="ru-RU" sz="2539" b="1" dirty="0">
              <a:solidFill>
                <a:srgbClr val="FF0000"/>
              </a:solidFill>
            </a:endParaRPr>
          </a:p>
          <a:p>
            <a:pPr algn="ctr"/>
            <a:r>
              <a:rPr lang="ru-RU" sz="2539" b="1" dirty="0" smtClean="0">
                <a:solidFill>
                  <a:srgbClr val="003300"/>
                </a:solidFill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53" y="0"/>
            <a:ext cx="1113658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764038" y="1260611"/>
            <a:ext cx="8150739" cy="4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1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sz="2116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21090" y="1212116"/>
            <a:ext cx="7693688" cy="1394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16" dirty="0" smtClean="0">
                <a:solidFill>
                  <a:srgbClr val="003300"/>
                </a:solidFill>
              </a:rPr>
              <a:t>   </a:t>
            </a:r>
            <a:endParaRPr lang="ru-RU" sz="2116" dirty="0">
              <a:solidFill>
                <a:srgbClr val="003300"/>
              </a:solidFill>
            </a:endParaRPr>
          </a:p>
          <a:p>
            <a:endParaRPr lang="ru-RU" sz="2116" dirty="0">
              <a:solidFill>
                <a:srgbClr val="003300"/>
              </a:solidFill>
            </a:endParaRPr>
          </a:p>
          <a:p>
            <a:endParaRPr lang="ru-RU" sz="2116" dirty="0">
              <a:solidFill>
                <a:srgbClr val="003300"/>
              </a:solidFill>
            </a:endParaRPr>
          </a:p>
          <a:p>
            <a:r>
              <a:rPr lang="ru-RU" sz="2116" dirty="0">
                <a:solidFill>
                  <a:srgbClr val="003300"/>
                </a:solidFill>
              </a:rPr>
              <a:t>    </a:t>
            </a:r>
          </a:p>
        </p:txBody>
      </p:sp>
      <p:pic>
        <p:nvPicPr>
          <p:cNvPr id="2050" name="Picture 2" descr="http://bibliopskov.ru/img2019/grig_proek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90" y="1835463"/>
            <a:ext cx="5933424" cy="536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60711" y="1171614"/>
            <a:ext cx="84540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3300"/>
                </a:solidFill>
              </a:rPr>
              <a:t>Библиотека – Центр общения и информации им. И. Н. Григорьева </a:t>
            </a:r>
          </a:p>
          <a:p>
            <a:r>
              <a:rPr lang="ru-RU" dirty="0">
                <a:solidFill>
                  <a:srgbClr val="003300"/>
                </a:solidFill>
              </a:rPr>
              <a:t>ул.  Юбилейная, дом 87а </a:t>
            </a:r>
          </a:p>
        </p:txBody>
      </p:sp>
    </p:spTree>
    <p:extLst>
      <p:ext uri="{BB962C8B-B14F-4D97-AF65-F5344CB8AC3E}">
        <p14:creationId xmlns:p14="http://schemas.microsoft.com/office/powerpoint/2010/main" val="400577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9510" y="290531"/>
            <a:ext cx="8345135" cy="110465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3300"/>
                </a:solidFill>
                <a:latin typeface="+mn-lt"/>
              </a:rPr>
              <a:t>Презентации книги  </a:t>
            </a:r>
            <a:br>
              <a:rPr lang="ru-RU" sz="2400" b="1" dirty="0">
                <a:solidFill>
                  <a:srgbClr val="003300"/>
                </a:solidFill>
                <a:latin typeface="+mn-lt"/>
              </a:rPr>
            </a:br>
            <a:r>
              <a:rPr lang="ru-RU" sz="2400" b="1" dirty="0">
                <a:solidFill>
                  <a:srgbClr val="FF0000"/>
                </a:solidFill>
                <a:latin typeface="+mn-lt"/>
              </a:rPr>
              <a:t>26 июня в 13.00</a:t>
            </a:r>
            <a:r>
              <a:rPr lang="ru-RU" sz="2400" b="1" dirty="0">
                <a:solidFill>
                  <a:srgbClr val="003300"/>
                </a:solidFill>
                <a:latin typeface="+mn-lt"/>
              </a:rPr>
              <a:t> в Центре детского чтения ( ул. Р. Люксембург, 23)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1" y="99045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Admin\Desktop\Screenshot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535" y="1227894"/>
            <a:ext cx="7316103" cy="584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3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197" y="172843"/>
            <a:ext cx="9197253" cy="1640653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2600" b="1" dirty="0">
                <a:solidFill>
                  <a:srgbClr val="003300"/>
                </a:solidFill>
              </a:rPr>
              <a:t>«Книжный автопробег Санкт-Петербург-Псков»</a:t>
            </a:r>
          </a:p>
          <a:p>
            <a:pPr algn="ctr"/>
            <a:r>
              <a:rPr lang="ru-RU" sz="2600" dirty="0">
                <a:solidFill>
                  <a:srgbClr val="003300"/>
                </a:solidFill>
              </a:rPr>
              <a:t> с участием ИП «Кичигина Ольга Владимировна» </a:t>
            </a:r>
          </a:p>
          <a:p>
            <a:pPr algn="ctr"/>
            <a:r>
              <a:rPr lang="ru-RU" sz="2200" dirty="0">
                <a:solidFill>
                  <a:srgbClr val="C00000"/>
                </a:solidFill>
              </a:rPr>
              <a:t>27 </a:t>
            </a:r>
            <a:r>
              <a:rPr lang="ru-RU" sz="2200" dirty="0" smtClean="0">
                <a:solidFill>
                  <a:srgbClr val="C00000"/>
                </a:solidFill>
              </a:rPr>
              <a:t>июня  </a:t>
            </a:r>
            <a:r>
              <a:rPr lang="ru-RU" sz="2200" dirty="0">
                <a:solidFill>
                  <a:srgbClr val="C00000"/>
                </a:solidFill>
              </a:rPr>
              <a:t>2019 года </a:t>
            </a:r>
            <a:endParaRPr lang="ru-RU" altLang="ru-RU" sz="2600" b="1" i="1" dirty="0">
              <a:solidFill>
                <a:srgbClr val="003300"/>
              </a:solidFill>
            </a:endParaRPr>
          </a:p>
          <a:p>
            <a:pPr algn="ctr"/>
            <a:endParaRPr lang="ru-RU" altLang="ru-RU" sz="2600" b="1" i="1" dirty="0">
              <a:solidFill>
                <a:srgbClr val="00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1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12198" y="1260612"/>
            <a:ext cx="8749560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86" y="1313875"/>
            <a:ext cx="4222728" cy="5904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89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>
                <a:solidFill>
                  <a:srgbClr val="003300"/>
                </a:solidFill>
                <a:latin typeface="+mn-lt"/>
              </a:rPr>
              <a:t>Страница «Псков – Ганзейский город» на </a:t>
            </a:r>
            <a:br>
              <a:rPr lang="ru-RU" sz="3100" b="1" dirty="0">
                <a:solidFill>
                  <a:srgbClr val="003300"/>
                </a:solidFill>
                <a:latin typeface="+mn-lt"/>
              </a:rPr>
            </a:br>
            <a:r>
              <a:rPr lang="ru-RU" sz="3100" b="1" dirty="0">
                <a:solidFill>
                  <a:srgbClr val="003300"/>
                </a:solidFill>
                <a:latin typeface="+mn-lt"/>
              </a:rPr>
              <a:t>официальном сайте ЦБС Пскова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23" y="1513896"/>
            <a:ext cx="8469392" cy="57125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6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6" y="0"/>
            <a:ext cx="10354122" cy="725487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7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>
                <a:solidFill>
                  <a:srgbClr val="003300"/>
                </a:solidFill>
                <a:latin typeface="+mn-lt"/>
              </a:rPr>
              <a:t>Основные мероприятия библиотек Пскова к Ганзейским дням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pic>
        <p:nvPicPr>
          <p:cNvPr id="1026" name="Picture 2" descr="http://skrinshoter.ru/i/040519/Gq73cPs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5" y="1426842"/>
            <a:ext cx="9934144" cy="545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5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192" y="290531"/>
            <a:ext cx="9864646" cy="1209146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003300"/>
                </a:solidFill>
              </a:rPr>
              <a:t>     Детский краеведческий сайт «Познай свой край родной»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pic>
        <p:nvPicPr>
          <p:cNvPr id="2050" name="Picture 2" descr="http://skrinshoter.ru/i/040519/GWh66jrU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199" y="1360641"/>
            <a:ext cx="8135369" cy="57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009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6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40" y="290531"/>
            <a:ext cx="8761307" cy="1209146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003300"/>
                </a:solidFill>
              </a:rPr>
              <a:t>«Ганзейский Псков» : </a:t>
            </a:r>
            <a:r>
              <a:rPr lang="ru-RU" sz="2600" dirty="0">
                <a:solidFill>
                  <a:srgbClr val="003300"/>
                </a:solidFill>
              </a:rPr>
              <a:t>виртуальная экскурсия по Пскову с интерактивными заданиями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5" y="0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http://skrinshoter.ru/i/040519/YK5Cqb5D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1" y="1251173"/>
            <a:ext cx="8421538" cy="575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7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3300"/>
                </a:solidFill>
              </a:rPr>
              <a:t>  Интерактивная карта </a:t>
            </a:r>
            <a:br>
              <a:rPr lang="ru-RU" sz="4000" b="1" dirty="0">
                <a:solidFill>
                  <a:srgbClr val="003300"/>
                </a:solidFill>
              </a:rPr>
            </a:br>
            <a:r>
              <a:rPr lang="ru-RU" sz="4000" b="1" dirty="0">
                <a:solidFill>
                  <a:srgbClr val="003300"/>
                </a:solidFill>
              </a:rPr>
              <a:t> «Ганзейский Псков»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4098" name="Picture 2" descr="http://skrinshoter.ru/i/040519/BSDNVDOX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080" y="1529913"/>
            <a:ext cx="6500119" cy="572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053"/>
            <a:ext cx="1195477" cy="1113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79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399" y="243061"/>
            <a:ext cx="9361039" cy="125661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3300"/>
                </a:solidFill>
              </a:rPr>
              <a:t>Почетное свидетельство о занесении в </a:t>
            </a:r>
            <a:br>
              <a:rPr lang="ru-RU" sz="3200" b="1" dirty="0">
                <a:solidFill>
                  <a:srgbClr val="003300"/>
                </a:solidFill>
              </a:rPr>
            </a:br>
            <a:r>
              <a:rPr lang="ru-RU" sz="3200" b="1" dirty="0">
                <a:solidFill>
                  <a:srgbClr val="003300"/>
                </a:solidFill>
              </a:rPr>
              <a:t>"КНИГУ ДОБРЫХ ДЕЛ ГАНЗЫ - 2019".</a:t>
            </a:r>
            <a:br>
              <a:rPr lang="ru-RU" sz="3200" b="1" dirty="0">
                <a:solidFill>
                  <a:srgbClr val="003300"/>
                </a:solidFill>
              </a:rPr>
            </a:b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1026" name="Picture 2" descr="C:\Users\Admin\Desktop\yRmu5S0AgG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927" y="1179165"/>
            <a:ext cx="3611052" cy="51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sSz15uqEuu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496" y="1179165"/>
            <a:ext cx="3436399" cy="51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23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8025" y="5607991"/>
            <a:ext cx="8667788" cy="840434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sz="4800" b="1" i="1" dirty="0">
                <a:solidFill>
                  <a:srgbClr val="008080"/>
                </a:solidFill>
              </a:rPr>
              <a:t>           Спасибо за внимание!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56487" y="6709944"/>
            <a:ext cx="5560468" cy="409547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6852" cy="2009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239592" y="1820427"/>
            <a:ext cx="7200800" cy="3179536"/>
          </a:xfrm>
          <a:prstGeom prst="rect">
            <a:avLst/>
          </a:prstGeom>
        </p:spPr>
        <p:txBody>
          <a:bodyPr wrap="square" lIns="100785" tIns="50393" rIns="100785" bIns="50393">
            <a:spAutoFit/>
          </a:bodyPr>
          <a:lstStyle/>
          <a:p>
            <a:pPr algn="ctr"/>
            <a:r>
              <a:rPr lang="ru-RU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рады вас видеть в Пскове!</a:t>
            </a:r>
          </a:p>
          <a:p>
            <a:pPr algn="ctr"/>
            <a:endParaRPr lang="ru-RU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адрес:</a:t>
            </a:r>
          </a:p>
          <a:p>
            <a:pPr algn="ctr"/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3300"/>
                </a:solidFill>
              </a:rPr>
              <a:t>180007, г. Псков, ул. Конная, 6 </a:t>
            </a:r>
          </a:p>
          <a:p>
            <a:pPr algn="ctr"/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тел.:(811-2)56-01-82,   </a:t>
            </a:r>
          </a:p>
          <a:p>
            <a:pPr algn="ctr"/>
            <a:r>
              <a:rPr lang="en-US" u="sng" dirty="0">
                <a:solidFill>
                  <a:srgbClr val="003300"/>
                </a:solidFill>
                <a:hlinkClick r:id="rId3"/>
              </a:rPr>
              <a:t>e-mail: </a:t>
            </a:r>
            <a:r>
              <a:rPr lang="en-US" u="sng" dirty="0">
                <a:solidFill>
                  <a:srgbClr val="003300"/>
                </a:solidFill>
                <a:hlinkClick r:id="rId4"/>
              </a:rPr>
              <a:t>zam@bibliopskov.ru</a:t>
            </a:r>
            <a:endParaRPr lang="ru-RU" u="sng" dirty="0">
              <a:solidFill>
                <a:srgbClr val="003300"/>
              </a:solidFill>
            </a:endParaRPr>
          </a:p>
          <a:p>
            <a:pPr algn="ctr"/>
            <a:endParaRPr lang="ru-RU" u="sng" dirty="0">
              <a:solidFill>
                <a:srgbClr val="003300"/>
              </a:solidFill>
            </a:endParaRPr>
          </a:p>
          <a:p>
            <a:pPr algn="ctr"/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"Библиотеки города Пскова"  </a:t>
            </a:r>
            <a:r>
              <a:rPr lang="en-US" dirty="0">
                <a:hlinkClick r:id="rId5"/>
              </a:rPr>
              <a:t>https://vk.com/bibliopskov</a:t>
            </a:r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ЦБС города Пскова  </a:t>
            </a:r>
          </a:p>
          <a:p>
            <a:pPr algn="ctr"/>
            <a:r>
              <a:rPr lang="en-US" dirty="0">
                <a:solidFill>
                  <a:srgbClr val="003300"/>
                </a:solidFill>
                <a:hlinkClick r:id="rId6"/>
              </a:rPr>
              <a:t>http://bibliopskov.ru/</a:t>
            </a:r>
            <a:endParaRPr lang="ru-RU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10393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</TotalTime>
  <Words>485</Words>
  <Application>Microsoft Office PowerPoint</Application>
  <PresentationFormat>Произвольный</PresentationFormat>
  <Paragraphs>125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     «Политические, социально-экономические, торговые и культурные связи земли Псковской с ближним  и дальним зарубежьем» : двадцать первая городская  историко-краеведческая олимпиада школьников      </vt:lpstr>
      <vt:lpstr> «Учёный, зодчий, каменщик» : городская викторина,  посвящённая  110-летию со дня рождения архитектора-реставратора, исследователя средневековой архитектуры города Пскова Ю.П. Спегальского</vt:lpstr>
      <vt:lpstr>Презентация PowerPoint</vt:lpstr>
      <vt:lpstr>                   Пенсионеры                Туристы                 Средний возраст</vt:lpstr>
      <vt:lpstr>         Международный  проект «Читающие соседи»             (Псков – Калининград - Культурные страницы Ганзы) </vt:lpstr>
      <vt:lpstr>Программа повышения квалификации  «Библиотека как центр местного культурного наследия»  23-24 октября 2018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Презентации книги   26 июня в 13.00 в Центре детского чтения ( ул. Р. Люксембург, 23)</vt:lpstr>
      <vt:lpstr>Презентация PowerPoint</vt:lpstr>
      <vt:lpstr>Страница «Псков – Ганзейский город» на  официальном сайте ЦБС Пскова</vt:lpstr>
      <vt:lpstr>Презентация PowerPoint</vt:lpstr>
      <vt:lpstr>Основные мероприятия библиотек Пскова к Ганзейским дням </vt:lpstr>
      <vt:lpstr>     Детский краеведческий сайт «Познай свой край родной»</vt:lpstr>
      <vt:lpstr>«Ганзейский Псков» : виртуальная экскурсия по Пскову с интерактивными заданиями</vt:lpstr>
      <vt:lpstr>  Интерактивная карта   «Ганзейский Псков» </vt:lpstr>
      <vt:lpstr>Почетное свидетельство о занесении в  "КНИГУ ДОБРЫХ ДЕЛ ГАНЗЫ - 2019". </vt:lpstr>
      <vt:lpstr>Презентация PowerPoint</vt:lpstr>
    </vt:vector>
  </TitlesOfParts>
  <Company>МАУК ЦБС Пскова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работы библиотек Ганзейских городов в популяризации книжного культурного наследия</dc:title>
  <dc:subject>конференция</dc:subject>
  <dc:creator>Людмила</dc:creator>
  <cp:lastModifiedBy>Пользователь Windows</cp:lastModifiedBy>
  <cp:revision>240</cp:revision>
  <cp:lastPrinted>2019-06-11T05:55:21Z</cp:lastPrinted>
  <dcterms:created xsi:type="dcterms:W3CDTF">2018-10-22T15:40:08Z</dcterms:created>
  <dcterms:modified xsi:type="dcterms:W3CDTF">2019-06-11T07:36:34Z</dcterms:modified>
</cp:coreProperties>
</file>