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sldIdLst>
    <p:sldId id="258" r:id="rId4"/>
    <p:sldId id="259" r:id="rId5"/>
    <p:sldId id="260" r:id="rId6"/>
    <p:sldId id="261" r:id="rId7"/>
    <p:sldId id="257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0" d="100"/>
          <a:sy n="90" d="100"/>
        </p:scale>
        <p:origin x="1056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9CF4D9-C9A9-4ED3-AE50-47DD3860A49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956541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24FE3A-9E9D-439F-966E-2A321F41450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124086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38778D-66E0-4D5C-8D20-E0816263ED9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052569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1F5024-96F7-4F62-82E0-8E7C19E1B18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13798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F0ECCF-94B0-4404-BC04-035607DC230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49422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6C9C3D-ADDE-42B1-8689-932DF9D9B71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168636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E257B6-CDB7-49F5-90EB-7AF89131B31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885617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D86FDD-A2EE-46B2-B8DE-0EFC8F6EFA7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8939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25D895-DB69-48F2-B584-05C910144B8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19753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2BD860-803B-42CF-BF60-ACDAFAB3D89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575957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9D7393-3AAA-4E22-A94F-787D6E0DC86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670286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D1EDC1-DEBA-4384-8360-4EF0B1665A57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44325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D9E06A-3DA7-47C5-AEA5-393603FD65E8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35565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3FBE59-0B4D-4BFE-811E-9ABFE96F3E1A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66639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BA697F-CE1D-4A96-907D-4ABA073645B5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94694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377885-0C55-4CDC-9F1D-CD3120492EFA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58412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394842-70E9-4C3F-A6F8-41DFF62FA17F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45757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64DE88-45BF-4B2A-9224-67167E25BA06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76130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A3CF03-2628-48A1-95FF-0CCEED69A7A6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97535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525F6E-BFA1-4E61-9294-CCE0800790D4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55596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CD3389-5DE2-4DEF-948E-7183C1724EEC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05959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4551BE-A181-4E60-99D9-27104B93229F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600149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9CF4D9-C9A9-4ED3-AE50-47DD3860A49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4226823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24FE3A-9E9D-439F-966E-2A321F41450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4726895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38778D-66E0-4D5C-8D20-E0816263ED9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2017491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1F5024-96F7-4F62-82E0-8E7C19E1B18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7308186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F0ECCF-94B0-4404-BC04-035607DC230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8032983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6C9C3D-ADDE-42B1-8689-932DF9D9B71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8983778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E257B6-CDB7-49F5-90EB-7AF89131B31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3955052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D86FDD-A2EE-46B2-B8DE-0EFC8F6EFA7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5737211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25D895-DB69-48F2-B584-05C910144B8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6921331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2BD860-803B-42CF-BF60-ACDAFAB3D89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6115141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9D7393-3AAA-4E22-A94F-787D6E0DC86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17919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alt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alt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44A4FCA-CCB2-4F89-A010-7EA587E7095E}" type="slidenum">
              <a:rPr lang="ru-RU" alt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95101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04AEA7A-E4E6-4CB2-B30A-4C0163059949}" type="slidenum">
              <a:rPr lang="ru-RU" alt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1195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alt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alt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44A4FCA-CCB2-4F89-A010-7EA587E7095E}" type="slidenum">
              <a:rPr lang="ru-RU" alt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54408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karadmin.ru/downloads2/70LETIE/medal201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050" y="188913"/>
            <a:ext cx="6408738" cy="6408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Дети земли - Мир без войны (оригинальный минус) сл. и муз. Е.Комар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676455" y="6373262"/>
            <a:ext cx="401641" cy="401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480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446"/>
    </mc:Choice>
    <mc:Fallback xmlns="">
      <p:transition spd="slow" advTm="544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2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1468835" y="260648"/>
            <a:ext cx="7273106" cy="1656184"/>
          </a:xfrm>
        </p:spPr>
        <p:txBody>
          <a:bodyPr/>
          <a:lstStyle/>
          <a:p>
            <a:pPr eaLnBrk="1" hangingPunct="1"/>
            <a:r>
              <a:rPr lang="ru-RU" altLang="ru-RU" dirty="0" smtClean="0">
                <a:solidFill>
                  <a:srgbClr val="820000"/>
                </a:solidFill>
              </a:rPr>
              <a:t/>
            </a:r>
            <a:br>
              <a:rPr lang="ru-RU" altLang="ru-RU" dirty="0" smtClean="0">
                <a:solidFill>
                  <a:srgbClr val="820000"/>
                </a:solidFill>
              </a:rPr>
            </a:br>
            <a:r>
              <a:rPr lang="ru-RU" altLang="ru-RU" dirty="0" smtClean="0">
                <a:solidFill>
                  <a:srgbClr val="820000"/>
                </a:solidFill>
              </a:rPr>
              <a:t> </a:t>
            </a:r>
            <a:r>
              <a:rPr lang="ru-RU" altLang="ru-RU" sz="4000" b="1" dirty="0" smtClean="0">
                <a:solidFill>
                  <a:srgbClr val="800000"/>
                </a:solidFill>
              </a:rPr>
              <a:t>НЕЧАЕВ</a:t>
            </a:r>
            <a:br>
              <a:rPr lang="ru-RU" altLang="ru-RU" sz="4000" b="1" dirty="0" smtClean="0">
                <a:solidFill>
                  <a:srgbClr val="800000"/>
                </a:solidFill>
              </a:rPr>
            </a:br>
            <a:r>
              <a:rPr lang="ru-RU" altLang="ru-RU" sz="4000" b="1" dirty="0" smtClean="0">
                <a:solidFill>
                  <a:srgbClr val="800000"/>
                </a:solidFill>
              </a:rPr>
              <a:t>ЕВГЕНИЙ ПАВЛОВИЧ</a:t>
            </a:r>
            <a:r>
              <a:rPr lang="ru-RU" altLang="ru-RU" b="1" dirty="0" smtClean="0">
                <a:solidFill>
                  <a:srgbClr val="800000"/>
                </a:solidFill>
              </a:rPr>
              <a:t/>
            </a:r>
            <a:br>
              <a:rPr lang="ru-RU" altLang="ru-RU" b="1" dirty="0" smtClean="0">
                <a:solidFill>
                  <a:srgbClr val="800000"/>
                </a:solidFill>
              </a:rPr>
            </a:br>
            <a:endParaRPr lang="ru-RU" altLang="ru-RU" b="1" dirty="0" smtClean="0">
              <a:solidFill>
                <a:srgbClr val="800000"/>
              </a:solidFill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4997" y="2636912"/>
            <a:ext cx="7561262" cy="1296145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ru-RU" sz="4400" b="1" dirty="0" smtClean="0">
                <a:solidFill>
                  <a:srgbClr val="820000"/>
                </a:solidFill>
                <a:latin typeface="+mj-lt"/>
                <a:ea typeface="+mj-ea"/>
                <a:cs typeface="+mj-cs"/>
              </a:rPr>
              <a:t>  </a:t>
            </a:r>
            <a:r>
              <a:rPr lang="ru-RU" sz="4400" b="1" dirty="0" smtClean="0">
                <a:solidFill>
                  <a:srgbClr val="820000"/>
                </a:solidFill>
                <a:latin typeface="+mj-lt"/>
                <a:ea typeface="+mj-ea"/>
                <a:cs typeface="+mj-cs"/>
              </a:rPr>
              <a:t>СОЛДАТ </a:t>
            </a:r>
            <a:r>
              <a:rPr lang="ru-RU" sz="4400" b="1" dirty="0">
                <a:solidFill>
                  <a:srgbClr val="820000"/>
                </a:solidFill>
                <a:latin typeface="+mj-lt"/>
                <a:ea typeface="+mj-ea"/>
                <a:cs typeface="+mj-cs"/>
              </a:rPr>
              <a:t>И ПИСАТЕЛЬ</a:t>
            </a:r>
          </a:p>
          <a:p>
            <a:pPr eaLnBrk="1" hangingPunct="1">
              <a:buFontTx/>
              <a:buNone/>
              <a:defRPr/>
            </a:pPr>
            <a:r>
              <a:rPr lang="ru-RU" sz="2400" dirty="0" smtClean="0">
                <a:solidFill>
                  <a:srgbClr val="820000"/>
                </a:solidFill>
                <a:latin typeface="+mj-lt"/>
                <a:ea typeface="+mj-ea"/>
                <a:cs typeface="+mj-cs"/>
              </a:rPr>
              <a:t>       </a:t>
            </a:r>
            <a:r>
              <a:rPr lang="ru-RU" sz="2400" b="1" dirty="0" smtClean="0">
                <a:solidFill>
                  <a:srgbClr val="820000"/>
                </a:solidFill>
                <a:latin typeface="+mj-lt"/>
                <a:ea typeface="+mj-ea"/>
                <a:cs typeface="+mj-cs"/>
              </a:rPr>
              <a:t>К </a:t>
            </a:r>
            <a:r>
              <a:rPr lang="ru-RU" sz="2400" b="1" dirty="0">
                <a:solidFill>
                  <a:srgbClr val="820000"/>
                </a:solidFill>
                <a:latin typeface="+mj-lt"/>
                <a:ea typeface="+mj-ea"/>
                <a:cs typeface="+mj-cs"/>
              </a:rPr>
              <a:t>100-ЛЕТИЮ СО ДНЯ </a:t>
            </a:r>
            <a:r>
              <a:rPr lang="ru-RU" sz="2400" b="1" dirty="0" smtClean="0">
                <a:solidFill>
                  <a:srgbClr val="820000"/>
                </a:solidFill>
                <a:latin typeface="+mj-lt"/>
                <a:ea typeface="+mj-ea"/>
                <a:cs typeface="+mj-cs"/>
              </a:rPr>
              <a:t>РОЖДЕНИЯ</a:t>
            </a:r>
            <a:endParaRPr lang="ru-RU" altLang="ru-RU" sz="2400" b="1" dirty="0">
              <a:solidFill>
                <a:srgbClr val="820000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796379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22"/>
    </mc:Choice>
    <mc:Fallback xmlns="">
      <p:transition spd="slow" advTm="4522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2163" y="214313"/>
            <a:ext cx="5184775" cy="6386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34925"/>
            <a:ext cx="1368425" cy="142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1463" y="1687513"/>
            <a:ext cx="1230312" cy="1533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9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1463" y="3473450"/>
            <a:ext cx="1374775" cy="1449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0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5099050"/>
            <a:ext cx="1639888" cy="150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21725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56"/>
    </mc:Choice>
    <mc:Fallback xmlns="">
      <p:transition spd="slow" advTm="5256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>
          <a:xfrm>
            <a:off x="4427984" y="260648"/>
            <a:ext cx="4474567" cy="864096"/>
          </a:xfrm>
        </p:spPr>
        <p:txBody>
          <a:bodyPr/>
          <a:lstStyle/>
          <a:p>
            <a:pPr algn="r"/>
            <a:r>
              <a:rPr lang="ru-RU" altLang="ru-RU" sz="2000" b="1" dirty="0" smtClean="0">
                <a:solidFill>
                  <a:srgbClr val="800000"/>
                </a:solidFill>
              </a:rPr>
              <a:t>Евгений Павлович Нечаев -</a:t>
            </a:r>
            <a:br>
              <a:rPr lang="ru-RU" altLang="ru-RU" sz="2000" b="1" dirty="0" smtClean="0">
                <a:solidFill>
                  <a:srgbClr val="800000"/>
                </a:solidFill>
              </a:rPr>
            </a:br>
            <a:r>
              <a:rPr lang="ru-RU" altLang="ru-RU" sz="2000" b="1" dirty="0" smtClean="0">
                <a:solidFill>
                  <a:srgbClr val="800000"/>
                </a:solidFill>
              </a:rPr>
              <a:t>солдат и писатель (1915 – 1999)</a:t>
            </a:r>
            <a:br>
              <a:rPr lang="ru-RU" altLang="ru-RU" sz="2000" b="1" dirty="0" smtClean="0">
                <a:solidFill>
                  <a:srgbClr val="800000"/>
                </a:solidFill>
              </a:rPr>
            </a:br>
            <a:endParaRPr lang="ru-RU" altLang="ru-RU" sz="2000" dirty="0" smtClean="0">
              <a:solidFill>
                <a:srgbClr val="800000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619250" y="1700213"/>
            <a:ext cx="3240088" cy="4764087"/>
          </a:xfrm>
          <a:ln w="38100" cap="sq">
            <a:solidFill>
              <a:srgbClr val="C00000"/>
            </a:solidFill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292" name="Объект 3"/>
          <p:cNvSpPr>
            <a:spLocks noGrp="1"/>
          </p:cNvSpPr>
          <p:nvPr>
            <p:ph sz="half" idx="2"/>
          </p:nvPr>
        </p:nvSpPr>
        <p:spPr>
          <a:xfrm>
            <a:off x="5076057" y="1600200"/>
            <a:ext cx="3959994" cy="4525963"/>
          </a:xfrm>
        </p:spPr>
        <p:txBody>
          <a:bodyPr/>
          <a:lstStyle/>
          <a:p>
            <a:pPr marL="0" indent="0">
              <a:buFontTx/>
              <a:buNone/>
            </a:pPr>
            <a:endParaRPr lang="ru-RU" altLang="ru-RU" sz="1800" b="1" dirty="0" smtClean="0"/>
          </a:p>
          <a:p>
            <a:pPr marL="0" indent="0">
              <a:buFontTx/>
              <a:buNone/>
            </a:pPr>
            <a:endParaRPr lang="ru-RU" altLang="ru-RU" sz="1800" b="1" dirty="0" smtClean="0"/>
          </a:p>
          <a:p>
            <a:pPr marL="0" indent="0">
              <a:buFontTx/>
              <a:buNone/>
            </a:pPr>
            <a:endParaRPr lang="ru-RU" altLang="ru-RU" sz="1800" b="1" dirty="0" smtClean="0"/>
          </a:p>
          <a:p>
            <a:pPr marL="0" indent="0" algn="ctr">
              <a:buFontTx/>
              <a:buNone/>
            </a:pPr>
            <a:r>
              <a:rPr lang="ru-RU" altLang="ru-RU" sz="1800" b="1" dirty="0" smtClean="0"/>
              <a:t>Это первая книга Е.П. Нечаева.</a:t>
            </a:r>
          </a:p>
          <a:p>
            <a:pPr marL="0" indent="0" algn="ctr">
              <a:buFontTx/>
              <a:buNone/>
            </a:pPr>
            <a:endParaRPr lang="ru-RU" altLang="ru-RU" sz="1800" b="1" dirty="0" smtClean="0"/>
          </a:p>
          <a:p>
            <a:pPr marL="0" indent="0" algn="ctr">
              <a:buFontTx/>
              <a:buNone/>
            </a:pPr>
            <a:r>
              <a:rPr lang="ru-RU" altLang="ru-RU" sz="1800" b="1" dirty="0" smtClean="0"/>
              <a:t>В ней автор описывает боевой путь своей батареи, которой он командовал и с которой прошёл боевой путь  от Севастополя до Берлина. </a:t>
            </a:r>
          </a:p>
        </p:txBody>
      </p:sp>
    </p:spTree>
    <p:extLst>
      <p:ext uri="{BB962C8B-B14F-4D97-AF65-F5344CB8AC3E}">
        <p14:creationId xmlns:p14="http://schemas.microsoft.com/office/powerpoint/2010/main" val="2034772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728"/>
    </mc:Choice>
    <mc:Fallback xmlns="">
      <p:transition spd="slow" advTm="8728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476375" y="1557338"/>
            <a:ext cx="3024188" cy="4838700"/>
          </a:xfrm>
          <a:ln w="38100" cap="sq">
            <a:solidFill>
              <a:srgbClr val="B00000"/>
            </a:solidFill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316" name="Объект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 algn="ctr">
              <a:buFontTx/>
              <a:buNone/>
            </a:pPr>
            <a:endParaRPr lang="ru-RU" altLang="ru-RU" sz="1600" b="1" dirty="0" smtClean="0"/>
          </a:p>
          <a:p>
            <a:pPr marL="0" indent="0" algn="ctr">
              <a:buFontTx/>
              <a:buNone/>
            </a:pPr>
            <a:r>
              <a:rPr lang="ru-RU" altLang="ru-RU" sz="1600" b="1" dirty="0" smtClean="0"/>
              <a:t>В книгу  вошли повести "Самшит", "Поединок под Керчью" и рассказы.</a:t>
            </a:r>
          </a:p>
          <a:p>
            <a:pPr marL="0" indent="0" algn="ctr">
              <a:buFontTx/>
              <a:buNone/>
            </a:pPr>
            <a:r>
              <a:rPr lang="ru-RU" altLang="ru-RU" sz="1600" b="1" dirty="0" smtClean="0"/>
              <a:t/>
            </a:r>
            <a:br>
              <a:rPr lang="ru-RU" altLang="ru-RU" sz="1600" b="1" dirty="0" smtClean="0"/>
            </a:br>
            <a:r>
              <a:rPr lang="ru-RU" altLang="ru-RU" sz="1600" b="1" dirty="0" smtClean="0"/>
              <a:t>Главная тема - Великая Отечественная, дорогами которой писатель  прошел до Берлина.</a:t>
            </a:r>
          </a:p>
          <a:p>
            <a:pPr marL="0" indent="0" algn="ctr">
              <a:buFontTx/>
              <a:buNone/>
            </a:pPr>
            <a:r>
              <a:rPr lang="ru-RU" altLang="ru-RU" sz="1600" b="1" dirty="0" smtClean="0"/>
              <a:t/>
            </a:r>
            <a:br>
              <a:rPr lang="ru-RU" altLang="ru-RU" sz="1600" b="1" dirty="0" smtClean="0"/>
            </a:br>
            <a:r>
              <a:rPr lang="ru-RU" altLang="ru-RU" sz="1600" b="1" dirty="0" smtClean="0"/>
              <a:t>Повести, рассказывающие о событиях 1942-1943 годов на Кавказе и в Крыму, </a:t>
            </a:r>
            <a:br>
              <a:rPr lang="ru-RU" altLang="ru-RU" sz="1600" b="1" dirty="0" smtClean="0"/>
            </a:br>
            <a:r>
              <a:rPr lang="ru-RU" altLang="ru-RU" sz="1600" b="1" dirty="0" smtClean="0"/>
              <a:t>а также некоторые рассказы - </a:t>
            </a:r>
            <a:r>
              <a:rPr lang="ru-RU" altLang="ru-RU" sz="1600" b="1" dirty="0" err="1" smtClean="0"/>
              <a:t>автобиографичны</a:t>
            </a:r>
            <a:r>
              <a:rPr lang="ru-RU" altLang="ru-RU" sz="1600" b="1" dirty="0" smtClean="0"/>
              <a:t>.</a:t>
            </a:r>
            <a:br>
              <a:rPr lang="ru-RU" altLang="ru-RU" sz="1600" b="1" dirty="0" smtClean="0"/>
            </a:br>
            <a:r>
              <a:rPr lang="ru-RU" altLang="ru-RU" sz="1600" b="1" dirty="0" smtClean="0"/>
              <a:t/>
            </a:r>
            <a:br>
              <a:rPr lang="ru-RU" altLang="ru-RU" sz="1600" b="1" dirty="0" smtClean="0"/>
            </a:br>
            <a:r>
              <a:rPr lang="ru-RU" altLang="ru-RU" sz="1600" b="1" dirty="0" smtClean="0"/>
              <a:t>Они привлекают достоверностью описываемых событий, образами главных героев - простых советских людей, поднявшихся на борьбу с врагом и победивших.</a:t>
            </a:r>
          </a:p>
          <a:p>
            <a:pPr marL="0" indent="0">
              <a:buFontTx/>
              <a:buNone/>
            </a:pPr>
            <a:r>
              <a:rPr lang="ru-RU" altLang="ru-RU" sz="1400" dirty="0" smtClean="0"/>
              <a:t> 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427984" y="260648"/>
            <a:ext cx="4474567" cy="864096"/>
          </a:xfrm>
        </p:spPr>
        <p:txBody>
          <a:bodyPr/>
          <a:lstStyle/>
          <a:p>
            <a:pPr algn="r"/>
            <a:r>
              <a:rPr lang="ru-RU" altLang="ru-RU" sz="2000" b="1" dirty="0" smtClean="0">
                <a:solidFill>
                  <a:srgbClr val="800000"/>
                </a:solidFill>
              </a:rPr>
              <a:t>Евгений Павлович Нечаев -</a:t>
            </a:r>
            <a:br>
              <a:rPr lang="ru-RU" altLang="ru-RU" sz="2000" b="1" dirty="0" smtClean="0">
                <a:solidFill>
                  <a:srgbClr val="800000"/>
                </a:solidFill>
              </a:rPr>
            </a:br>
            <a:r>
              <a:rPr lang="ru-RU" altLang="ru-RU" sz="2000" b="1" dirty="0" smtClean="0">
                <a:solidFill>
                  <a:srgbClr val="800000"/>
                </a:solidFill>
              </a:rPr>
              <a:t>солдат и писатель (1915 – 1999)</a:t>
            </a:r>
            <a:br>
              <a:rPr lang="ru-RU" altLang="ru-RU" sz="2000" b="1" dirty="0" smtClean="0">
                <a:solidFill>
                  <a:srgbClr val="800000"/>
                </a:solidFill>
              </a:rPr>
            </a:br>
            <a:endParaRPr lang="ru-RU" altLang="ru-RU" sz="2000" dirty="0" smtClean="0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9595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184"/>
    </mc:Choice>
    <mc:Fallback xmlns="">
      <p:transition spd="slow" advTm="10184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t="2458"/>
          <a:stretch/>
        </p:blipFill>
        <p:spPr>
          <a:xfrm>
            <a:off x="1619250" y="1557338"/>
            <a:ext cx="3313113" cy="5097462"/>
          </a:xfrm>
          <a:ln w="38100" cap="sq">
            <a:solidFill>
              <a:srgbClr val="C00000"/>
            </a:solidFill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6628" name="Объект 2"/>
          <p:cNvSpPr>
            <a:spLocks noGrp="1"/>
          </p:cNvSpPr>
          <p:nvPr>
            <p:ph sz="half" idx="2"/>
          </p:nvPr>
        </p:nvSpPr>
        <p:spPr>
          <a:xfrm>
            <a:off x="5292725" y="1600200"/>
            <a:ext cx="3671888" cy="4997450"/>
          </a:xfrm>
        </p:spPr>
        <p:txBody>
          <a:bodyPr/>
          <a:lstStyle/>
          <a:p>
            <a:pPr marL="0" indent="0">
              <a:buFontTx/>
              <a:buNone/>
              <a:defRPr/>
            </a:pPr>
            <a:endParaRPr lang="ru-RU" altLang="ru-RU" sz="1600" b="1" dirty="0" smtClean="0"/>
          </a:p>
          <a:p>
            <a:pPr marL="0" indent="0">
              <a:buFontTx/>
              <a:buNone/>
              <a:defRPr/>
            </a:pPr>
            <a:endParaRPr lang="ru-RU" altLang="ru-RU" sz="1600" b="1" dirty="0"/>
          </a:p>
          <a:p>
            <a:pPr marL="0" indent="0">
              <a:buFontTx/>
              <a:buNone/>
              <a:defRPr/>
            </a:pPr>
            <a:endParaRPr lang="ru-RU" altLang="ru-RU" sz="1600" b="1" dirty="0" smtClean="0"/>
          </a:p>
          <a:p>
            <a:pPr marL="0" indent="0" algn="ctr">
              <a:buFontTx/>
              <a:buNone/>
              <a:defRPr/>
            </a:pPr>
            <a:r>
              <a:rPr lang="ru-RU" altLang="ru-RU" sz="1600" b="1" dirty="0" smtClean="0"/>
              <a:t>Роман «Батарейцы» посвящен советским воинам-артиллеристам, мужественно защищавшим Крым и Кавказ, а затем изгонявшим с этой земли фашистских захватчиков. </a:t>
            </a:r>
          </a:p>
          <a:p>
            <a:pPr marL="0" indent="0" algn="ctr">
              <a:buFontTx/>
              <a:buNone/>
              <a:defRPr/>
            </a:pPr>
            <a:r>
              <a:rPr lang="ru-RU" altLang="ru-RU" sz="1600" b="1" dirty="0" smtClean="0"/>
              <a:t/>
            </a:r>
            <a:br>
              <a:rPr lang="ru-RU" altLang="ru-RU" sz="1600" b="1" dirty="0" smtClean="0"/>
            </a:br>
            <a:r>
              <a:rPr lang="ru-RU" altLang="ru-RU" sz="1600" b="1" dirty="0" smtClean="0"/>
              <a:t>Книга подкупает правдивостью, достоверностью описываемых событий, потому что сам автор прошел тот же путь, что и его герои. </a:t>
            </a:r>
          </a:p>
          <a:p>
            <a:pPr marL="17463" indent="304800">
              <a:buFontTx/>
              <a:buNone/>
              <a:defRPr/>
            </a:pPr>
            <a:endParaRPr lang="ru-RU" altLang="ru-RU" sz="1600" b="1" dirty="0">
              <a:solidFill>
                <a:srgbClr val="000000"/>
              </a:solidFill>
            </a:endParaRPr>
          </a:p>
          <a:p>
            <a:pPr marL="0" indent="0">
              <a:buFontTx/>
              <a:buNone/>
              <a:defRPr/>
            </a:pPr>
            <a:endParaRPr lang="ru-RU" altLang="ru-RU" sz="1600" b="1" dirty="0" smtClean="0"/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427984" y="260648"/>
            <a:ext cx="4474567" cy="864096"/>
          </a:xfrm>
        </p:spPr>
        <p:txBody>
          <a:bodyPr/>
          <a:lstStyle/>
          <a:p>
            <a:pPr algn="r"/>
            <a:r>
              <a:rPr lang="ru-RU" altLang="ru-RU" sz="2000" b="1" dirty="0" smtClean="0">
                <a:solidFill>
                  <a:srgbClr val="800000"/>
                </a:solidFill>
              </a:rPr>
              <a:t>Евгений Павлович Нечаев -</a:t>
            </a:r>
            <a:br>
              <a:rPr lang="ru-RU" altLang="ru-RU" sz="2000" b="1" dirty="0" smtClean="0">
                <a:solidFill>
                  <a:srgbClr val="800000"/>
                </a:solidFill>
              </a:rPr>
            </a:br>
            <a:r>
              <a:rPr lang="ru-RU" altLang="ru-RU" sz="2000" b="1" dirty="0" smtClean="0">
                <a:solidFill>
                  <a:srgbClr val="800000"/>
                </a:solidFill>
              </a:rPr>
              <a:t>солдат и писатель (1915 – 1999)</a:t>
            </a:r>
            <a:br>
              <a:rPr lang="ru-RU" altLang="ru-RU" sz="2000" b="1" dirty="0" smtClean="0">
                <a:solidFill>
                  <a:srgbClr val="800000"/>
                </a:solidFill>
              </a:rPr>
            </a:br>
            <a:endParaRPr lang="ru-RU" altLang="ru-RU" sz="2000" dirty="0" smtClean="0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1583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79"/>
    </mc:Choice>
    <mc:Fallback xmlns="">
      <p:transition spd="slow" advTm="7479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476375" y="1484313"/>
            <a:ext cx="3311525" cy="5184775"/>
          </a:xfrm>
          <a:ln w="38100" cap="sq">
            <a:solidFill>
              <a:srgbClr val="C00000"/>
            </a:solidFill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5364" name="Объект 3"/>
          <p:cNvSpPr>
            <a:spLocks noGrp="1"/>
          </p:cNvSpPr>
          <p:nvPr>
            <p:ph sz="half" idx="2"/>
          </p:nvPr>
        </p:nvSpPr>
        <p:spPr>
          <a:xfrm>
            <a:off x="5076825" y="1600200"/>
            <a:ext cx="3887788" cy="4525963"/>
          </a:xfrm>
        </p:spPr>
        <p:txBody>
          <a:bodyPr/>
          <a:lstStyle/>
          <a:p>
            <a:pPr marL="0" indent="0">
              <a:buFontTx/>
              <a:buNone/>
            </a:pPr>
            <a:endParaRPr lang="ru-RU" altLang="ru-RU" sz="1600" b="1" dirty="0" smtClean="0"/>
          </a:p>
          <a:p>
            <a:pPr marL="0" indent="0" algn="ctr">
              <a:buFontTx/>
              <a:buNone/>
            </a:pPr>
            <a:r>
              <a:rPr lang="ru-RU" altLang="ru-RU" sz="1600" b="1" dirty="0" smtClean="0"/>
              <a:t>В сборнике "Огнем и колесами" автор продолжает повествование о боевом пути однополчан, начатое им в книге "Батарейцы".</a:t>
            </a:r>
          </a:p>
          <a:p>
            <a:pPr marL="0" indent="0" algn="ctr">
              <a:buFontTx/>
              <a:buNone/>
            </a:pPr>
            <a:r>
              <a:rPr lang="ru-RU" altLang="ru-RU" sz="1600" b="1" dirty="0" smtClean="0"/>
              <a:t/>
            </a:r>
            <a:br>
              <a:rPr lang="ru-RU" altLang="ru-RU" sz="1600" b="1" dirty="0" smtClean="0"/>
            </a:br>
            <a:r>
              <a:rPr lang="ru-RU" altLang="ru-RU" sz="1600" b="1" dirty="0" smtClean="0"/>
              <a:t>Это фронтовые были, рассказы о мужестве, героизме, о высокой гражданственности и человечности рядовых солдат и офицеров, которые громили ненавистных захватчиков в ожесточенных наступательных сражениях под Керчью и Севастополем, a потом - на территории Польши, за Одером и в самом Берлине</a:t>
            </a:r>
            <a:r>
              <a:rPr lang="ru-RU" altLang="ru-RU" sz="1800" dirty="0" smtClean="0"/>
              <a:t>. 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427984" y="260648"/>
            <a:ext cx="4474567" cy="864096"/>
          </a:xfrm>
        </p:spPr>
        <p:txBody>
          <a:bodyPr/>
          <a:lstStyle/>
          <a:p>
            <a:pPr algn="r"/>
            <a:r>
              <a:rPr lang="ru-RU" altLang="ru-RU" sz="2000" b="1" dirty="0" smtClean="0">
                <a:solidFill>
                  <a:srgbClr val="800000"/>
                </a:solidFill>
              </a:rPr>
              <a:t>Евгений Павлович Нечаев -</a:t>
            </a:r>
            <a:br>
              <a:rPr lang="ru-RU" altLang="ru-RU" sz="2000" b="1" dirty="0" smtClean="0">
                <a:solidFill>
                  <a:srgbClr val="800000"/>
                </a:solidFill>
              </a:rPr>
            </a:br>
            <a:r>
              <a:rPr lang="ru-RU" altLang="ru-RU" sz="2000" b="1" dirty="0" smtClean="0">
                <a:solidFill>
                  <a:srgbClr val="800000"/>
                </a:solidFill>
              </a:rPr>
              <a:t>солдат и писатель (1915 – 1999)</a:t>
            </a:r>
            <a:br>
              <a:rPr lang="ru-RU" altLang="ru-RU" sz="2000" b="1" dirty="0" smtClean="0">
                <a:solidFill>
                  <a:srgbClr val="800000"/>
                </a:solidFill>
              </a:rPr>
            </a:br>
            <a:endParaRPr lang="ru-RU" altLang="ru-RU" sz="2000" dirty="0" smtClean="0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3816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184"/>
    </mc:Choice>
    <mc:Fallback xmlns="">
      <p:transition spd="slow" advTm="10184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547813" y="1628775"/>
            <a:ext cx="3168650" cy="4959350"/>
          </a:xfrm>
          <a:ln w="38100" cap="sq">
            <a:solidFill>
              <a:srgbClr val="C00000"/>
            </a:solidFill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0484" name="Объект 3"/>
          <p:cNvSpPr>
            <a:spLocks noGrp="1"/>
          </p:cNvSpPr>
          <p:nvPr>
            <p:ph sz="half" idx="2"/>
          </p:nvPr>
        </p:nvSpPr>
        <p:spPr>
          <a:xfrm>
            <a:off x="5148263" y="1600200"/>
            <a:ext cx="3538537" cy="4525963"/>
          </a:xfrm>
        </p:spPr>
        <p:txBody>
          <a:bodyPr/>
          <a:lstStyle/>
          <a:p>
            <a:pPr marL="0" indent="0">
              <a:buFontTx/>
              <a:buNone/>
            </a:pPr>
            <a:endParaRPr lang="ru-RU" altLang="ru-RU" sz="1800" b="1" dirty="0" smtClean="0"/>
          </a:p>
          <a:p>
            <a:pPr marL="0" indent="0">
              <a:buFontTx/>
              <a:buNone/>
            </a:pPr>
            <a:endParaRPr lang="ru-RU" altLang="ru-RU" sz="1800" b="1" dirty="0" smtClean="0"/>
          </a:p>
          <a:p>
            <a:pPr marL="0" indent="0">
              <a:buFontTx/>
              <a:buNone/>
            </a:pPr>
            <a:endParaRPr lang="ru-RU" altLang="ru-RU" sz="1800" b="1" dirty="0" smtClean="0"/>
          </a:p>
          <a:p>
            <a:pPr marL="0" indent="0">
              <a:buFontTx/>
              <a:buNone/>
            </a:pPr>
            <a:endParaRPr lang="ru-RU" altLang="ru-RU" sz="1800" b="1" dirty="0" smtClean="0"/>
          </a:p>
          <a:p>
            <a:pPr marL="0" indent="0" algn="ctr">
              <a:buFontTx/>
              <a:buNone/>
            </a:pPr>
            <a:r>
              <a:rPr lang="ru-RU" altLang="ru-RU" sz="1800" b="1" dirty="0" smtClean="0"/>
              <a:t>В романе показаны суровые годы войны, освобождение Пскова от фашистских захватчиков и первые шаги по восстановлению разрушенного города. 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427984" y="260648"/>
            <a:ext cx="4474567" cy="864096"/>
          </a:xfrm>
        </p:spPr>
        <p:txBody>
          <a:bodyPr/>
          <a:lstStyle/>
          <a:p>
            <a:pPr algn="r"/>
            <a:r>
              <a:rPr lang="ru-RU" altLang="ru-RU" sz="2000" b="1" dirty="0" smtClean="0">
                <a:solidFill>
                  <a:srgbClr val="800000"/>
                </a:solidFill>
              </a:rPr>
              <a:t>Евгений Павлович Нечаев -</a:t>
            </a:r>
            <a:br>
              <a:rPr lang="ru-RU" altLang="ru-RU" sz="2000" b="1" dirty="0" smtClean="0">
                <a:solidFill>
                  <a:srgbClr val="800000"/>
                </a:solidFill>
              </a:rPr>
            </a:br>
            <a:r>
              <a:rPr lang="ru-RU" altLang="ru-RU" sz="2000" b="1" dirty="0" smtClean="0">
                <a:solidFill>
                  <a:srgbClr val="800000"/>
                </a:solidFill>
              </a:rPr>
              <a:t>солдат и писатель (1915 – 1999)</a:t>
            </a:r>
            <a:br>
              <a:rPr lang="ru-RU" altLang="ru-RU" sz="2000" b="1" dirty="0" smtClean="0">
                <a:solidFill>
                  <a:srgbClr val="800000"/>
                </a:solidFill>
              </a:rPr>
            </a:br>
            <a:endParaRPr lang="ru-RU" altLang="ru-RU" sz="2000" dirty="0" smtClean="0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9720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120"/>
    </mc:Choice>
    <mc:Fallback xmlns="">
      <p:transition spd="slow" advTm="612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l="34081" b="31201"/>
          <a:stretch/>
        </p:blipFill>
        <p:spPr>
          <a:xfrm>
            <a:off x="1692275" y="1844675"/>
            <a:ext cx="2706688" cy="3887788"/>
          </a:xfrm>
          <a:ln w="38100" cap="sq">
            <a:solidFill>
              <a:srgbClr val="B00000"/>
            </a:solidFill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3012" name="Объект 3"/>
          <p:cNvSpPr>
            <a:spLocks noGrp="1"/>
          </p:cNvSpPr>
          <p:nvPr>
            <p:ph sz="half" idx="2"/>
          </p:nvPr>
        </p:nvSpPr>
        <p:spPr>
          <a:xfrm>
            <a:off x="4648199" y="1600200"/>
            <a:ext cx="4254351" cy="4525963"/>
          </a:xfrm>
        </p:spPr>
        <p:txBody>
          <a:bodyPr/>
          <a:lstStyle/>
          <a:p>
            <a:pPr marL="0" indent="0">
              <a:buFontTx/>
              <a:buNone/>
            </a:pPr>
            <a:endParaRPr lang="ru-RU" altLang="ru-RU" sz="1600" b="1" dirty="0" smtClean="0"/>
          </a:p>
          <a:p>
            <a:pPr marL="0" indent="0">
              <a:buFontTx/>
              <a:buNone/>
            </a:pPr>
            <a:endParaRPr lang="ru-RU" altLang="ru-RU" sz="1600" b="1" dirty="0" smtClean="0"/>
          </a:p>
          <a:p>
            <a:pPr marL="0" indent="0">
              <a:buFontTx/>
              <a:buNone/>
            </a:pPr>
            <a:endParaRPr lang="ru-RU" altLang="ru-RU" sz="1600" b="1" dirty="0" smtClean="0"/>
          </a:p>
          <a:p>
            <a:pPr marL="0" indent="0" algn="ctr">
              <a:buFontTx/>
              <a:buNone/>
            </a:pPr>
            <a:r>
              <a:rPr lang="ru-RU" altLang="ru-RU" sz="1600" b="1" dirty="0" smtClean="0"/>
              <a:t>Роман о жизни в Пскове во время Великой Отечественной войны и после неё. </a:t>
            </a:r>
          </a:p>
          <a:p>
            <a:pPr marL="0" indent="0" algn="ctr">
              <a:buFontTx/>
              <a:buNone/>
            </a:pPr>
            <a:endParaRPr lang="ru-RU" altLang="ru-RU" sz="1600" b="1" dirty="0" smtClean="0"/>
          </a:p>
          <a:p>
            <a:pPr marL="0" indent="0" algn="ctr">
              <a:buFontTx/>
              <a:buNone/>
            </a:pPr>
            <a:r>
              <a:rPr lang="ru-RU" altLang="ru-RU" sz="1600" b="1" dirty="0" smtClean="0"/>
              <a:t>Земляки высоко оценили писательский талант Е.П. Нечаева. В 1995 году за книгу  «Люди нашего города» он был отмечен премией Администрации Псковской области, а  через год стал Почетным гражданином нашего города.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427984" y="260648"/>
            <a:ext cx="4474567" cy="864096"/>
          </a:xfrm>
        </p:spPr>
        <p:txBody>
          <a:bodyPr/>
          <a:lstStyle/>
          <a:p>
            <a:pPr algn="r"/>
            <a:r>
              <a:rPr lang="ru-RU" altLang="ru-RU" sz="2000" b="1" dirty="0" smtClean="0">
                <a:solidFill>
                  <a:srgbClr val="800000"/>
                </a:solidFill>
              </a:rPr>
              <a:t>Евгений Павлович Нечаев -</a:t>
            </a:r>
            <a:br>
              <a:rPr lang="ru-RU" altLang="ru-RU" sz="2000" b="1" dirty="0" smtClean="0">
                <a:solidFill>
                  <a:srgbClr val="800000"/>
                </a:solidFill>
              </a:rPr>
            </a:br>
            <a:r>
              <a:rPr lang="ru-RU" altLang="ru-RU" sz="2000" b="1" dirty="0" smtClean="0">
                <a:solidFill>
                  <a:srgbClr val="800000"/>
                </a:solidFill>
              </a:rPr>
              <a:t>солдат и писатель (1915 – 1999)</a:t>
            </a:r>
            <a:br>
              <a:rPr lang="ru-RU" altLang="ru-RU" sz="2000" b="1" dirty="0" smtClean="0">
                <a:solidFill>
                  <a:srgbClr val="800000"/>
                </a:solidFill>
              </a:rPr>
            </a:br>
            <a:endParaRPr lang="ru-RU" altLang="ru-RU" sz="2000" dirty="0" smtClean="0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7597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512"/>
    </mc:Choice>
    <mc:Fallback xmlns="">
      <p:transition spd="slow" advTm="6512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692275" y="1844675"/>
            <a:ext cx="2592388" cy="4092575"/>
          </a:xfrm>
          <a:ln w="38100" cap="sq">
            <a:solidFill>
              <a:srgbClr val="C00000"/>
            </a:solidFill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6324" name="Объект 3"/>
          <p:cNvSpPr>
            <a:spLocks noGrp="1"/>
          </p:cNvSpPr>
          <p:nvPr>
            <p:ph sz="half" idx="2"/>
          </p:nvPr>
        </p:nvSpPr>
        <p:spPr>
          <a:xfrm>
            <a:off x="4645967" y="1844675"/>
            <a:ext cx="4038600" cy="4525963"/>
          </a:xfrm>
        </p:spPr>
        <p:txBody>
          <a:bodyPr/>
          <a:lstStyle/>
          <a:p>
            <a:pPr marL="0" indent="0">
              <a:buFontTx/>
              <a:buNone/>
            </a:pPr>
            <a:endParaRPr lang="ru-RU" altLang="ru-RU" sz="1600" b="1" dirty="0" smtClean="0">
              <a:solidFill>
                <a:srgbClr val="333333"/>
              </a:solidFill>
            </a:endParaRPr>
          </a:p>
          <a:p>
            <a:pPr marL="0" indent="0">
              <a:buFontTx/>
              <a:buNone/>
            </a:pPr>
            <a:endParaRPr lang="ru-RU" altLang="ru-RU" sz="1600" b="1" dirty="0" smtClean="0">
              <a:solidFill>
                <a:srgbClr val="333333"/>
              </a:solidFill>
            </a:endParaRPr>
          </a:p>
          <a:p>
            <a:pPr marL="0" indent="0" algn="ctr">
              <a:buFontTx/>
              <a:buNone/>
            </a:pPr>
            <a:r>
              <a:rPr lang="ru-RU" altLang="ru-RU" sz="1600" b="1" dirty="0"/>
              <a:t>Р</a:t>
            </a:r>
            <a:r>
              <a:rPr lang="ru-RU" altLang="ru-RU" sz="1600" b="1" dirty="0" smtClean="0"/>
              <a:t>оман «Под горой </a:t>
            </a:r>
            <a:r>
              <a:rPr lang="ru-RU" altLang="ru-RU" sz="1600" b="1" dirty="0" err="1" smtClean="0"/>
              <a:t>Метелихой</a:t>
            </a:r>
            <a:r>
              <a:rPr lang="ru-RU" altLang="ru-RU" sz="1600" b="1" dirty="0" smtClean="0"/>
              <a:t>»– это повествование о судьбе трех поколений родной деревни писателя, о ее людях, боровшихся за новую жизнь, вставших </a:t>
            </a:r>
            <a:br>
              <a:rPr lang="ru-RU" altLang="ru-RU" sz="1600" b="1" dirty="0" smtClean="0"/>
            </a:br>
            <a:r>
              <a:rPr lang="ru-RU" altLang="ru-RU" sz="1600" b="1" dirty="0" smtClean="0"/>
              <a:t>с первых дней войны на защиту страны. </a:t>
            </a:r>
          </a:p>
          <a:p>
            <a:pPr marL="0" indent="0" algn="ctr">
              <a:buFontTx/>
              <a:buNone/>
            </a:pPr>
            <a:r>
              <a:rPr lang="ru-RU" altLang="ru-RU" sz="1600" b="1" dirty="0" smtClean="0">
                <a:solidFill>
                  <a:srgbClr val="333333"/>
                </a:solidFill>
              </a:rPr>
              <a:t/>
            </a:r>
            <a:br>
              <a:rPr lang="ru-RU" altLang="ru-RU" sz="1600" b="1" dirty="0" smtClean="0">
                <a:solidFill>
                  <a:srgbClr val="333333"/>
                </a:solidFill>
              </a:rPr>
            </a:br>
            <a:r>
              <a:rPr lang="ru-RU" altLang="ru-RU" sz="1600" b="1" dirty="0" smtClean="0"/>
              <a:t>Богатые жизненные впечатления автора, героическая действительность тридцатых годов и суровые испытания военных лет дали обширный материал для литературного творчества. 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427984" y="260648"/>
            <a:ext cx="4474567" cy="864096"/>
          </a:xfrm>
        </p:spPr>
        <p:txBody>
          <a:bodyPr/>
          <a:lstStyle/>
          <a:p>
            <a:pPr algn="r"/>
            <a:r>
              <a:rPr lang="ru-RU" altLang="ru-RU" sz="2000" b="1" dirty="0" smtClean="0">
                <a:solidFill>
                  <a:srgbClr val="800000"/>
                </a:solidFill>
              </a:rPr>
              <a:t>Евгений Павлович Нечаев -</a:t>
            </a:r>
            <a:br>
              <a:rPr lang="ru-RU" altLang="ru-RU" sz="2000" b="1" dirty="0" smtClean="0">
                <a:solidFill>
                  <a:srgbClr val="800000"/>
                </a:solidFill>
              </a:rPr>
            </a:br>
            <a:r>
              <a:rPr lang="ru-RU" altLang="ru-RU" sz="2000" b="1" dirty="0" smtClean="0">
                <a:solidFill>
                  <a:srgbClr val="800000"/>
                </a:solidFill>
              </a:rPr>
              <a:t>солдат и писатель (1915 – 1999)</a:t>
            </a:r>
            <a:br>
              <a:rPr lang="ru-RU" altLang="ru-RU" sz="2000" b="1" dirty="0" smtClean="0">
                <a:solidFill>
                  <a:srgbClr val="800000"/>
                </a:solidFill>
              </a:rPr>
            </a:br>
            <a:endParaRPr lang="ru-RU" altLang="ru-RU" sz="2000" dirty="0" smtClean="0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745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256"/>
    </mc:Choice>
    <mc:Fallback xmlns="">
      <p:transition spd="slow" advTm="11256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692275" y="1700213"/>
            <a:ext cx="3546475" cy="4105275"/>
          </a:xfrm>
          <a:ln w="38100" cap="sq">
            <a:solidFill>
              <a:srgbClr val="800000"/>
            </a:solidFill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7348" name="Объект 3"/>
          <p:cNvSpPr>
            <a:spLocks noGrp="1"/>
          </p:cNvSpPr>
          <p:nvPr>
            <p:ph sz="half" idx="2"/>
          </p:nvPr>
        </p:nvSpPr>
        <p:spPr>
          <a:xfrm>
            <a:off x="5435600" y="1600200"/>
            <a:ext cx="3251200" cy="4525963"/>
          </a:xfrm>
        </p:spPr>
        <p:txBody>
          <a:bodyPr/>
          <a:lstStyle/>
          <a:p>
            <a:pPr marL="0" indent="0">
              <a:buFontTx/>
              <a:buNone/>
            </a:pPr>
            <a:endParaRPr lang="ru-RU" altLang="ru-RU" sz="1600" b="1" dirty="0" smtClean="0">
              <a:solidFill>
                <a:srgbClr val="000000"/>
              </a:solidFill>
            </a:endParaRPr>
          </a:p>
          <a:p>
            <a:pPr marL="0" indent="0">
              <a:buFontTx/>
              <a:buNone/>
            </a:pPr>
            <a:endParaRPr lang="ru-RU" altLang="ru-RU" sz="1600" b="1" dirty="0" smtClean="0">
              <a:solidFill>
                <a:srgbClr val="000000"/>
              </a:solidFill>
            </a:endParaRPr>
          </a:p>
          <a:p>
            <a:pPr marL="0" indent="0" algn="ctr">
              <a:buFontTx/>
              <a:buNone/>
            </a:pPr>
            <a:r>
              <a:rPr lang="ru-RU" altLang="ru-RU" sz="1600" b="1" dirty="0" smtClean="0">
                <a:solidFill>
                  <a:srgbClr val="000000"/>
                </a:solidFill>
              </a:rPr>
              <a:t>Немало произведений было написано писателем для детей.</a:t>
            </a:r>
          </a:p>
          <a:p>
            <a:pPr marL="0" indent="0" algn="ctr">
              <a:buFontTx/>
              <a:buNone/>
            </a:pPr>
            <a:endParaRPr lang="ru-RU" altLang="ru-RU" sz="1600" b="1" dirty="0" smtClean="0">
              <a:solidFill>
                <a:srgbClr val="000000"/>
              </a:solidFill>
            </a:endParaRPr>
          </a:p>
          <a:p>
            <a:pPr marL="0" indent="0" algn="ctr">
              <a:buFontTx/>
              <a:buNone/>
            </a:pPr>
            <a:r>
              <a:rPr lang="ru-RU" altLang="ru-RU" sz="1600" b="1" dirty="0" smtClean="0">
                <a:solidFill>
                  <a:srgbClr val="000000"/>
                </a:solidFill>
              </a:rPr>
              <a:t>Его известная повесть «Пёс – черный нос» рассказывает о преданной дружбе подростка и верного пса.</a:t>
            </a:r>
          </a:p>
          <a:p>
            <a:pPr marL="0" indent="0" algn="ctr">
              <a:buFontTx/>
              <a:buNone/>
            </a:pPr>
            <a:endParaRPr lang="ru-RU" altLang="ru-RU" sz="1600" b="1" dirty="0" smtClean="0">
              <a:solidFill>
                <a:srgbClr val="000000"/>
              </a:solidFill>
            </a:endParaRPr>
          </a:p>
          <a:p>
            <a:pPr marL="0" indent="0" algn="ctr">
              <a:buFontTx/>
              <a:buNone/>
            </a:pPr>
            <a:r>
              <a:rPr lang="ru-RU" altLang="ru-RU" sz="1600" b="1" dirty="0" smtClean="0">
                <a:solidFill>
                  <a:srgbClr val="000000"/>
                </a:solidFill>
              </a:rPr>
              <a:t>Такая дружба, которая если случается - то сразу и навсегда, делает жизнь яркой и наполненной на все отпущенные человеку годы вперед</a:t>
            </a:r>
          </a:p>
          <a:p>
            <a:pPr marL="0" indent="0">
              <a:buFontTx/>
              <a:buNone/>
            </a:pPr>
            <a:endParaRPr lang="ru-RU" altLang="ru-RU" sz="1400" dirty="0" smtClean="0"/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427984" y="260648"/>
            <a:ext cx="4474567" cy="864096"/>
          </a:xfrm>
        </p:spPr>
        <p:txBody>
          <a:bodyPr/>
          <a:lstStyle/>
          <a:p>
            <a:pPr algn="r"/>
            <a:r>
              <a:rPr lang="ru-RU" altLang="ru-RU" sz="2000" b="1" dirty="0" smtClean="0">
                <a:solidFill>
                  <a:srgbClr val="800000"/>
                </a:solidFill>
              </a:rPr>
              <a:t>Евгений Павлович Нечаев -</a:t>
            </a:r>
            <a:br>
              <a:rPr lang="ru-RU" altLang="ru-RU" sz="2000" b="1" dirty="0" smtClean="0">
                <a:solidFill>
                  <a:srgbClr val="800000"/>
                </a:solidFill>
              </a:rPr>
            </a:br>
            <a:r>
              <a:rPr lang="ru-RU" altLang="ru-RU" sz="2000" b="1" dirty="0" smtClean="0">
                <a:solidFill>
                  <a:srgbClr val="800000"/>
                </a:solidFill>
              </a:rPr>
              <a:t>солдат и писатель (1915 – 1999)</a:t>
            </a:r>
            <a:br>
              <a:rPr lang="ru-RU" altLang="ru-RU" sz="2000" b="1" dirty="0" smtClean="0">
                <a:solidFill>
                  <a:srgbClr val="800000"/>
                </a:solidFill>
              </a:rPr>
            </a:br>
            <a:endParaRPr lang="ru-RU" altLang="ru-RU" sz="2000" dirty="0" smtClean="0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8995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615"/>
    </mc:Choice>
    <mc:Fallback xmlns="">
      <p:transition spd="slow" advTm="8615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8" name="Объект 3"/>
          <p:cNvSpPr>
            <a:spLocks noGrp="1"/>
          </p:cNvSpPr>
          <p:nvPr>
            <p:ph sz="half" idx="2"/>
          </p:nvPr>
        </p:nvSpPr>
        <p:spPr>
          <a:xfrm>
            <a:off x="1979711" y="1340768"/>
            <a:ext cx="6922839" cy="4525963"/>
          </a:xfrm>
        </p:spPr>
        <p:txBody>
          <a:bodyPr/>
          <a:lstStyle/>
          <a:p>
            <a:pPr marL="0" indent="0">
              <a:buFontTx/>
              <a:buNone/>
            </a:pPr>
            <a:endParaRPr lang="ru-RU" altLang="ru-RU" sz="1600" b="1" dirty="0" smtClean="0">
              <a:solidFill>
                <a:srgbClr val="000000"/>
              </a:solidFill>
            </a:endParaRPr>
          </a:p>
          <a:p>
            <a:pPr marL="0" indent="0">
              <a:buFontTx/>
              <a:buNone/>
            </a:pPr>
            <a:endParaRPr lang="ru-RU" altLang="ru-RU" sz="1600" b="1" dirty="0" smtClean="0">
              <a:solidFill>
                <a:srgbClr val="000000"/>
              </a:solidFill>
            </a:endParaRPr>
          </a:p>
          <a:p>
            <a:pPr marL="0" indent="0">
              <a:buFontTx/>
              <a:buNone/>
            </a:pPr>
            <a:endParaRPr lang="ru-RU" altLang="ru-RU" sz="1400" dirty="0" smtClean="0"/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427984" y="260648"/>
            <a:ext cx="4474567" cy="864096"/>
          </a:xfrm>
        </p:spPr>
        <p:txBody>
          <a:bodyPr/>
          <a:lstStyle/>
          <a:p>
            <a:pPr algn="r"/>
            <a:r>
              <a:rPr lang="ru-RU" altLang="ru-RU" sz="2000" b="1" dirty="0" smtClean="0">
                <a:solidFill>
                  <a:srgbClr val="800000"/>
                </a:solidFill>
              </a:rPr>
              <a:t>Евгений Павлович Нечаев -</a:t>
            </a:r>
            <a:br>
              <a:rPr lang="ru-RU" altLang="ru-RU" sz="2000" b="1" dirty="0" smtClean="0">
                <a:solidFill>
                  <a:srgbClr val="800000"/>
                </a:solidFill>
              </a:rPr>
            </a:br>
            <a:r>
              <a:rPr lang="ru-RU" altLang="ru-RU" sz="2000" b="1" dirty="0" smtClean="0">
                <a:solidFill>
                  <a:srgbClr val="800000"/>
                </a:solidFill>
              </a:rPr>
              <a:t>солдат и писатель (1915 – 1999)</a:t>
            </a:r>
            <a:br>
              <a:rPr lang="ru-RU" altLang="ru-RU" sz="2000" b="1" dirty="0" smtClean="0">
                <a:solidFill>
                  <a:srgbClr val="800000"/>
                </a:solidFill>
              </a:rPr>
            </a:br>
            <a:endParaRPr lang="ru-RU" altLang="ru-RU" sz="2000" dirty="0" smtClean="0">
              <a:solidFill>
                <a:srgbClr val="80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691680" y="1459951"/>
            <a:ext cx="7344816" cy="46228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16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Нечаев</a:t>
            </a:r>
            <a:r>
              <a:rPr lang="ru-RU" sz="1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Е. П. О тех, кто защищал Родину : повести и рассказы / </a:t>
            </a:r>
            <a:r>
              <a:rPr lang="ru-RU" sz="16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6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6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Евгений </a:t>
            </a:r>
            <a:r>
              <a:rPr lang="ru-RU" sz="1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Нечаев. </a:t>
            </a:r>
            <a:r>
              <a:rPr lang="ru-RU" sz="16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sz="1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2-е изд. – Псков : Псковская правда, 1960. – 162 с.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1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Нечаев, Е. П. Рядовой третьей сотни : повести и рассказы / Евгений Нечаев. – </a:t>
            </a:r>
            <a:r>
              <a:rPr lang="ru-RU" sz="16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6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6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</a:t>
            </a:r>
            <a:r>
              <a:rPr lang="ru-RU" sz="1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: Современник, 1983. – 272 с. – (Новинки «Современника»).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1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Нечаев, Е. П. Батарейцы : роман-хроника / Евгений Нечаев. –– </a:t>
            </a:r>
            <a:r>
              <a:rPr lang="ru-RU" sz="16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6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6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</a:t>
            </a:r>
            <a:r>
              <a:rPr lang="ru-RU" sz="1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: Воениздат, 1977. – 352 с.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1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Нечаев, Е. П. Огнем и колесами: фронтовые были / Евгений Нечаев. – </a:t>
            </a:r>
            <a:r>
              <a:rPr lang="ru-RU" sz="16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6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6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</a:t>
            </a:r>
            <a:r>
              <a:rPr lang="ru-RU" sz="1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: Воениздат, 1985. – 335 с.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1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Нечаев, Е. П. На земле опаленной : роман / Евгений Нечаев. - [2-е изд.] – </a:t>
            </a:r>
            <a:r>
              <a:rPr lang="ru-RU" sz="16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6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6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</a:t>
            </a:r>
            <a:r>
              <a:rPr lang="ru-RU" sz="1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: </a:t>
            </a:r>
            <a:r>
              <a:rPr lang="ru-RU" sz="16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Лениздат</a:t>
            </a:r>
            <a:r>
              <a:rPr lang="ru-RU" sz="1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1985. – 351 с.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1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Нечаев, Е. П. Люди нашего города : роман / Евгений Нечаев ; </a:t>
            </a:r>
            <a:r>
              <a:rPr lang="ru-RU" sz="16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6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6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[</a:t>
            </a:r>
            <a:r>
              <a:rPr lang="ru-RU" sz="16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худож</a:t>
            </a:r>
            <a:r>
              <a:rPr lang="ru-RU" sz="1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Александр </a:t>
            </a:r>
            <a:r>
              <a:rPr lang="ru-RU" sz="16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Стройло</a:t>
            </a:r>
            <a:r>
              <a:rPr lang="ru-RU" sz="1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]. – Псков :  Отчина, 1995. – 288 с. : ил.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1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Нечаев, Е. П. Под горой </a:t>
            </a:r>
            <a:r>
              <a:rPr lang="ru-RU" sz="16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Метелихой</a:t>
            </a:r>
            <a:r>
              <a:rPr lang="ru-RU" sz="1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 роман / Е. П. Нечаев. </a:t>
            </a:r>
            <a:r>
              <a:rPr lang="ru-RU" sz="16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</a:t>
            </a:r>
            <a:br>
              <a:rPr lang="ru-RU" sz="16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6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Уфа : Башкирское  кн. изд-во, 1983. – 456 с.</a:t>
            </a: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ru-RU" sz="1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Нечаев, Е. П. Пес – черный нос : повесть и рассказы / Евгений Нечаев ; </a:t>
            </a:r>
            <a:r>
              <a:rPr lang="ru-RU" sz="16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6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600" b="1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худож</a:t>
            </a:r>
            <a:r>
              <a:rPr lang="ru-RU" sz="1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Владимир </a:t>
            </a:r>
            <a:r>
              <a:rPr lang="ru-RU" sz="16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Лаповок</a:t>
            </a:r>
            <a:r>
              <a:rPr lang="ru-RU" sz="1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– М. : Дет. лит., 1988. - 48 с. : ил.</a:t>
            </a:r>
            <a:endParaRPr lang="ru-RU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5315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183"/>
    </mc:Choice>
    <mc:Fallback xmlns="">
      <p:transition spd="slow" advTm="10183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День Победы_06">
  <a:themeElements>
    <a:clrScheme name="День Победы_06 14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800000"/>
      </a:hlink>
      <a:folHlink>
        <a:srgbClr val="FFCC99"/>
      </a:folHlink>
    </a:clrScheme>
    <a:fontScheme name="День Победы_06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День Победы_06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22B00"/>
        </a:hlink>
        <a:folHlink>
          <a:srgbClr val="FFA95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00000"/>
        </a:hlink>
        <a:folHlink>
          <a:srgbClr val="FF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День Победы_06">
  <a:themeElements>
    <a:clrScheme name="День Победы_06 14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800000"/>
      </a:hlink>
      <a:folHlink>
        <a:srgbClr val="FFCC99"/>
      </a:folHlink>
    </a:clrScheme>
    <a:fontScheme name="День Победы_06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День Победы_06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22B00"/>
        </a:hlink>
        <a:folHlink>
          <a:srgbClr val="FFA95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00000"/>
        </a:hlink>
        <a:folHlink>
          <a:srgbClr val="FF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День Победы_06">
  <a:themeElements>
    <a:clrScheme name="День Победы_06 14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800000"/>
      </a:hlink>
      <a:folHlink>
        <a:srgbClr val="FFCC99"/>
      </a:folHlink>
    </a:clrScheme>
    <a:fontScheme name="День Победы_06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День Победы_06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День Победы_06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22B00"/>
        </a:hlink>
        <a:folHlink>
          <a:srgbClr val="FFA95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День Победы_06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00000"/>
        </a:hlink>
        <a:folHlink>
          <a:srgbClr val="FF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257</Words>
  <Application>Microsoft Office PowerPoint</Application>
  <PresentationFormat>Экран (4:3)</PresentationFormat>
  <Paragraphs>62</Paragraphs>
  <Slides>12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Calibri</vt:lpstr>
      <vt:lpstr>Times New Roman</vt:lpstr>
      <vt:lpstr>1_День Победы_06</vt:lpstr>
      <vt:lpstr>День Победы_06</vt:lpstr>
      <vt:lpstr>2_День Победы_06</vt:lpstr>
      <vt:lpstr>Презентация PowerPoint</vt:lpstr>
      <vt:lpstr>  НЕЧАЕВ ЕВГЕНИЙ ПАВЛОВИЧ </vt:lpstr>
      <vt:lpstr>Презентация PowerPoint</vt:lpstr>
      <vt:lpstr>Евгений Павлович Нечаев - солдат и писатель (1915 – 1999) </vt:lpstr>
      <vt:lpstr>Евгений Павлович Нечаев - солдат и писатель (1915 – 1999) </vt:lpstr>
      <vt:lpstr>Евгений Павлович Нечаев - солдат и писатель (1915 – 1999) </vt:lpstr>
      <vt:lpstr>Евгений Павлович Нечаев - солдат и писатель (1915 – 1999) </vt:lpstr>
      <vt:lpstr>Евгений Павлович Нечаев - солдат и писатель (1915 – 1999) </vt:lpstr>
      <vt:lpstr>Евгений Павлович Нечаев - солдат и писатель (1915 – 1999) </vt:lpstr>
      <vt:lpstr>Евгений Павлович Нечаев - солдат и писатель (1915 – 1999) </vt:lpstr>
      <vt:lpstr>Евгений Павлович Нечаев - солдат и писатель (1915 – 1999) </vt:lpstr>
      <vt:lpstr>Евгений Павлович Нечаев - солдат и писатель (1915 – 1999) </vt:lpstr>
    </vt:vector>
  </TitlesOfParts>
  <Company>Krokoz™ Inc.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iru3</dc:creator>
  <cp:lastModifiedBy>Admin</cp:lastModifiedBy>
  <cp:revision>11</cp:revision>
  <dcterms:created xsi:type="dcterms:W3CDTF">2015-04-29T08:14:48Z</dcterms:created>
  <dcterms:modified xsi:type="dcterms:W3CDTF">2015-05-05T10:23:27Z</dcterms:modified>
</cp:coreProperties>
</file>