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5b12cfb643116662d4777f7211af9de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962" y="3010272"/>
            <a:ext cx="1967946" cy="280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984044"/>
            <a:ext cx="6578458" cy="7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6972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Новые книги по праву</a:t>
            </a:r>
            <a:endParaRPr lang="ru-RU" sz="4800" b="1" dirty="0">
              <a:solidFill>
                <a:srgbClr val="0070C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476" y="1484784"/>
            <a:ext cx="4608513" cy="97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Admin\Desktop\Новые книги по праву 2019 апр 4 кн\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45" y="2619156"/>
            <a:ext cx="1963331" cy="2798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dmin\Desktop\Новые книги по праву 2019 апр 4 кн\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29744"/>
            <a:ext cx="1964603" cy="280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dmin\Desktop\Новые книги по праву 2019 апр 4 кн\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717" y="3721968"/>
            <a:ext cx="1962749" cy="280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96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684076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Налоговая выгода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pic>
        <p:nvPicPr>
          <p:cNvPr id="2" name="Picture 2" descr="C:\Users\Admin\Desktop\Новые книги по праву 2019 апр 4 кн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451" y="1124744"/>
            <a:ext cx="313213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5805264"/>
            <a:ext cx="914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Шишкин, </a:t>
            </a:r>
            <a:r>
              <a:rPr lang="ru-RU" b="1" dirty="0">
                <a:solidFill>
                  <a:srgbClr val="0070C0"/>
                </a:solidFill>
              </a:rPr>
              <a:t>Р. Н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r>
              <a:rPr lang="ru-RU" b="1" dirty="0">
                <a:solidFill>
                  <a:srgbClr val="0070C0"/>
                </a:solidFill>
              </a:rPr>
              <a:t>Налоговая выгода при дроблении бизнеса : позиция налоговых органов и судебных инстанций : [16+] / Р. Н. Шишкин. - М. : Российская газета, 2019. - 175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3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0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Налоговая выгода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3" y="1124744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Книга </a:t>
            </a:r>
            <a:r>
              <a:rPr lang="ru-RU" sz="2000" b="1" dirty="0">
                <a:solidFill>
                  <a:srgbClr val="0070C0"/>
                </a:solidFill>
              </a:rPr>
              <a:t>посвящена вопросам, связанным с дроблением бизнеса. </a:t>
            </a:r>
            <a:r>
              <a:rPr lang="ru-RU" sz="2000" b="1" dirty="0" smtClean="0">
                <a:solidFill>
                  <a:srgbClr val="0070C0"/>
                </a:solidFill>
              </a:rPr>
              <a:t>Прочитав </a:t>
            </a:r>
            <a:r>
              <a:rPr lang="ru-RU" sz="2000" b="1" dirty="0">
                <a:solidFill>
                  <a:srgbClr val="0070C0"/>
                </a:solidFill>
              </a:rPr>
              <a:t>ее, вы, </a:t>
            </a:r>
            <a:r>
              <a:rPr lang="ru-RU" sz="2000" b="1" dirty="0" smtClean="0">
                <a:solidFill>
                  <a:srgbClr val="0070C0"/>
                </a:solidFill>
              </a:rPr>
              <a:t>в частности</a:t>
            </a:r>
            <a:r>
              <a:rPr lang="ru-RU" sz="2000" b="1" dirty="0">
                <a:solidFill>
                  <a:srgbClr val="0070C0"/>
                </a:solidFill>
              </a:rPr>
              <a:t>, узнаете, что понимается под </a:t>
            </a:r>
            <a:r>
              <a:rPr lang="ru-RU" sz="2000" b="1" dirty="0" smtClean="0">
                <a:solidFill>
                  <a:srgbClr val="0070C0"/>
                </a:solidFill>
              </a:rPr>
              <a:t>необоснованной налоговой </a:t>
            </a:r>
            <a:r>
              <a:rPr lang="ru-RU" sz="2000" b="1" dirty="0">
                <a:solidFill>
                  <a:srgbClr val="0070C0"/>
                </a:solidFill>
              </a:rPr>
              <a:t>выгодой, по каким критериям проводится отбор </a:t>
            </a:r>
            <a:r>
              <a:rPr lang="ru-RU" sz="2000" b="1" dirty="0" smtClean="0">
                <a:solidFill>
                  <a:srgbClr val="0070C0"/>
                </a:solidFill>
              </a:rPr>
              <a:t>налогоплательщиков </a:t>
            </a:r>
            <a:r>
              <a:rPr lang="ru-RU" sz="2000" b="1" dirty="0">
                <a:solidFill>
                  <a:srgbClr val="0070C0"/>
                </a:solidFill>
              </a:rPr>
              <a:t>для проведения </a:t>
            </a:r>
            <a:r>
              <a:rPr lang="ru-RU" sz="2000" b="1" dirty="0" smtClean="0">
                <a:solidFill>
                  <a:srgbClr val="0070C0"/>
                </a:solidFill>
              </a:rPr>
              <a:t>налогового контроля</a:t>
            </a:r>
            <a:r>
              <a:rPr lang="ru-RU" sz="2000" b="1" dirty="0">
                <a:solidFill>
                  <a:srgbClr val="0070C0"/>
                </a:solidFill>
              </a:rPr>
              <a:t>, какие действия </a:t>
            </a:r>
            <a:r>
              <a:rPr lang="ru-RU" sz="2000" b="1" dirty="0" smtClean="0">
                <a:solidFill>
                  <a:srgbClr val="0070C0"/>
                </a:solidFill>
              </a:rPr>
              <a:t>налогоплательщика </a:t>
            </a:r>
            <a:r>
              <a:rPr lang="ru-RU" sz="2000" b="1" dirty="0">
                <a:solidFill>
                  <a:srgbClr val="0070C0"/>
                </a:solidFill>
              </a:rPr>
              <a:t>могут привести к налоговой и уголовной </a:t>
            </a:r>
            <a:r>
              <a:rPr lang="ru-RU" sz="2000" b="1" dirty="0" smtClean="0">
                <a:solidFill>
                  <a:srgbClr val="0070C0"/>
                </a:solidFill>
              </a:rPr>
              <a:t>ответственности, как </a:t>
            </a:r>
            <a:r>
              <a:rPr lang="ru-RU" sz="2000" b="1" dirty="0">
                <a:solidFill>
                  <a:srgbClr val="0070C0"/>
                </a:solidFill>
              </a:rPr>
              <a:t>налогоплательщикам отстоять свои права в спорах с налоговыми </a:t>
            </a:r>
            <a:r>
              <a:rPr lang="ru-RU" sz="2000" b="1" dirty="0" smtClean="0">
                <a:solidFill>
                  <a:srgbClr val="0070C0"/>
                </a:solidFill>
              </a:rPr>
              <a:t>органами</a:t>
            </a:r>
            <a:r>
              <a:rPr lang="ru-RU" sz="2000" b="1" dirty="0">
                <a:solidFill>
                  <a:srgbClr val="0070C0"/>
                </a:solidFill>
              </a:rPr>
              <a:t>.</a:t>
            </a:r>
          </a:p>
          <a:p>
            <a:r>
              <a:rPr lang="ru-RU" sz="2000" b="1" dirty="0">
                <a:solidFill>
                  <a:srgbClr val="0070C0"/>
                </a:solidFill>
              </a:rPr>
              <a:t>Кроме этого, в работе содержатся полезные материалы для </a:t>
            </a:r>
            <a:r>
              <a:rPr lang="ru-RU" sz="2000" b="1" dirty="0" smtClean="0">
                <a:solidFill>
                  <a:srgbClr val="0070C0"/>
                </a:solidFill>
              </a:rPr>
              <a:t>самостоятельной </a:t>
            </a:r>
            <a:r>
              <a:rPr lang="ru-RU" sz="2000" b="1" dirty="0">
                <a:solidFill>
                  <a:srgbClr val="0070C0"/>
                </a:solidFill>
              </a:rPr>
              <a:t>оценки налогоплательщиками </a:t>
            </a:r>
            <a:r>
              <a:rPr lang="ru-RU" sz="2000" b="1" dirty="0" err="1">
                <a:solidFill>
                  <a:srgbClr val="0070C0"/>
                </a:solidFill>
              </a:rPr>
              <a:t>рисковости</a:t>
            </a:r>
            <a:r>
              <a:rPr lang="ru-RU" sz="2000" b="1" dirty="0">
                <a:solidFill>
                  <a:srgbClr val="0070C0"/>
                </a:solidFill>
              </a:rPr>
              <a:t> своей детальности</a:t>
            </a:r>
            <a:r>
              <a:rPr lang="ru-RU" sz="2000" b="1" dirty="0" smtClean="0">
                <a:solidFill>
                  <a:srgbClr val="0070C0"/>
                </a:solidFill>
              </a:rPr>
              <a:t>.</a:t>
            </a:r>
          </a:p>
          <a:p>
            <a:endParaRPr lang="ru-RU" sz="2000" b="1" dirty="0">
              <a:solidFill>
                <a:srgbClr val="0070C0"/>
              </a:solidFill>
            </a:endParaRPr>
          </a:p>
          <a:p>
            <a:r>
              <a:rPr lang="ru-RU" sz="2000" b="1" dirty="0">
                <a:solidFill>
                  <a:srgbClr val="0070C0"/>
                </a:solidFill>
              </a:rPr>
              <a:t>Издание предназначено для должностных лиц организаций, </a:t>
            </a:r>
            <a:r>
              <a:rPr lang="ru-RU" sz="2000" b="1" dirty="0" smtClean="0">
                <a:solidFill>
                  <a:srgbClr val="0070C0"/>
                </a:solidFill>
              </a:rPr>
              <a:t>индивидуальных </a:t>
            </a:r>
            <a:r>
              <a:rPr lang="ru-RU" sz="2000" b="1" dirty="0">
                <a:solidFill>
                  <a:srgbClr val="0070C0"/>
                </a:solidFill>
              </a:rPr>
              <a:t>предпринимателей и других </a:t>
            </a:r>
            <a:r>
              <a:rPr lang="ru-RU" sz="2000" b="1" dirty="0" smtClean="0">
                <a:solidFill>
                  <a:srgbClr val="0070C0"/>
                </a:solidFill>
              </a:rPr>
              <a:t>граждан, интересующихся данной темой</a:t>
            </a:r>
            <a:r>
              <a:rPr lang="ru-RU" sz="2000" b="1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446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698477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Раздел имущества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805264"/>
            <a:ext cx="914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Расторгуева, А. А. Раздел </a:t>
            </a:r>
            <a:r>
              <a:rPr lang="ru-RU" b="1" dirty="0">
                <a:solidFill>
                  <a:srgbClr val="0070C0"/>
                </a:solidFill>
              </a:rPr>
              <a:t>имущества между супругами и наследниками : правовые аспекты : [16+] / А. А. Расторгуева. - М. : Российская газета, 2019. - 143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4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776" y="1124744"/>
            <a:ext cx="3082447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17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Раздел имущества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3" y="1124744"/>
            <a:ext cx="8136904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rgbClr val="0070C0"/>
                </a:solidFill>
              </a:rPr>
              <a:t>В </a:t>
            </a:r>
            <a:r>
              <a:rPr lang="ru-RU" sz="2100" b="1" dirty="0">
                <a:solidFill>
                  <a:srgbClr val="0070C0"/>
                </a:solidFill>
              </a:rPr>
              <a:t>книге рассматриваются основные положения, касающиеся </a:t>
            </a:r>
            <a:r>
              <a:rPr lang="ru-RU" sz="2100" b="1" dirty="0" smtClean="0">
                <a:solidFill>
                  <a:srgbClr val="0070C0"/>
                </a:solidFill>
              </a:rPr>
              <a:t>имущественных </a:t>
            </a:r>
            <a:r>
              <a:rPr lang="ru-RU" sz="2100" b="1" dirty="0">
                <a:solidFill>
                  <a:srgbClr val="0070C0"/>
                </a:solidFill>
              </a:rPr>
              <a:t>отношений супругов и наследников</a:t>
            </a:r>
            <a:r>
              <a:rPr lang="ru-RU" sz="2100" b="1" dirty="0" smtClean="0">
                <a:solidFill>
                  <a:srgbClr val="0070C0"/>
                </a:solidFill>
              </a:rPr>
              <a:t>.</a:t>
            </a:r>
          </a:p>
          <a:p>
            <a:endParaRPr lang="ru-RU" sz="2100" b="1" dirty="0">
              <a:solidFill>
                <a:srgbClr val="0070C0"/>
              </a:solidFill>
            </a:endParaRPr>
          </a:p>
          <a:p>
            <a:r>
              <a:rPr lang="ru-RU" sz="2100" b="1" dirty="0">
                <a:solidFill>
                  <a:srgbClr val="0070C0"/>
                </a:solidFill>
              </a:rPr>
              <a:t>Что относится к совместной собственности супругов?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Как заключить </a:t>
            </a:r>
            <a:r>
              <a:rPr lang="ru-RU" sz="2100" b="1" dirty="0">
                <a:solidFill>
                  <a:srgbClr val="0070C0"/>
                </a:solidFill>
              </a:rPr>
              <a:t>соглашение о разделе имущества супругов?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Какие </a:t>
            </a:r>
            <a:r>
              <a:rPr lang="ru-RU" sz="2100" b="1" dirty="0">
                <a:solidFill>
                  <a:srgbClr val="0070C0"/>
                </a:solidFill>
              </a:rPr>
              <a:t>условия </a:t>
            </a:r>
            <a:r>
              <a:rPr lang="ru-RU" sz="2100" b="1" dirty="0" smtClean="0">
                <a:solidFill>
                  <a:srgbClr val="0070C0"/>
                </a:solidFill>
              </a:rPr>
              <a:t>можно включить </a:t>
            </a:r>
            <a:r>
              <a:rPr lang="ru-RU" sz="2100" b="1" dirty="0">
                <a:solidFill>
                  <a:srgbClr val="0070C0"/>
                </a:solidFill>
              </a:rPr>
              <a:t>в брачный договор?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Как </a:t>
            </a:r>
            <a:r>
              <a:rPr lang="ru-RU" sz="2100" b="1" dirty="0">
                <a:solidFill>
                  <a:srgbClr val="0070C0"/>
                </a:solidFill>
              </a:rPr>
              <a:t>доказать, что квартира </a:t>
            </a:r>
            <a:r>
              <a:rPr lang="ru-RU" sz="2100" b="1" dirty="0" smtClean="0">
                <a:solidFill>
                  <a:srgbClr val="0070C0"/>
                </a:solidFill>
              </a:rPr>
              <a:t>приобретена за </a:t>
            </a:r>
            <a:r>
              <a:rPr lang="ru-RU" sz="2100" b="1" dirty="0">
                <a:solidFill>
                  <a:srgbClr val="0070C0"/>
                </a:solidFill>
              </a:rPr>
              <a:t>счет добрачного имущества одного из супругов?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Кто </a:t>
            </a:r>
            <a:r>
              <a:rPr lang="ru-RU" sz="2100" b="1" dirty="0">
                <a:solidFill>
                  <a:srgbClr val="0070C0"/>
                </a:solidFill>
              </a:rPr>
              <a:t>может </a:t>
            </a:r>
            <a:r>
              <a:rPr lang="ru-RU" sz="2100" b="1" dirty="0" smtClean="0">
                <a:solidFill>
                  <a:srgbClr val="0070C0"/>
                </a:solidFill>
              </a:rPr>
              <a:t>удостоверить </a:t>
            </a:r>
            <a:r>
              <a:rPr lang="ru-RU" sz="2100" b="1" dirty="0">
                <a:solidFill>
                  <a:srgbClr val="0070C0"/>
                </a:solidFill>
              </a:rPr>
              <a:t>завещание?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Что </a:t>
            </a:r>
            <a:r>
              <a:rPr lang="ru-RU" sz="2100" b="1" dirty="0">
                <a:solidFill>
                  <a:srgbClr val="0070C0"/>
                </a:solidFill>
              </a:rPr>
              <a:t>такое наследственный договор?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Как делится наследство </a:t>
            </a:r>
            <a:r>
              <a:rPr lang="ru-RU" sz="2100" b="1" dirty="0">
                <a:solidFill>
                  <a:srgbClr val="0070C0"/>
                </a:solidFill>
              </a:rPr>
              <a:t>между наследниками</a:t>
            </a:r>
            <a:r>
              <a:rPr lang="ru-RU" sz="2100" b="1" dirty="0" smtClean="0">
                <a:solidFill>
                  <a:srgbClr val="0070C0"/>
                </a:solidFill>
              </a:rPr>
              <a:t>?</a:t>
            </a:r>
          </a:p>
          <a:p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Ответы </a:t>
            </a:r>
            <a:r>
              <a:rPr lang="ru-RU" sz="2100" b="1" dirty="0">
                <a:solidFill>
                  <a:srgbClr val="0070C0"/>
                </a:solidFill>
              </a:rPr>
              <a:t>на эти и другие вопросы </a:t>
            </a:r>
            <a:r>
              <a:rPr lang="ru-RU" sz="2100" b="1" dirty="0" smtClean="0">
                <a:solidFill>
                  <a:srgbClr val="0070C0"/>
                </a:solidFill>
              </a:rPr>
              <a:t>вы найдете </a:t>
            </a:r>
            <a:r>
              <a:rPr lang="ru-RU" sz="2100" b="1" dirty="0">
                <a:solidFill>
                  <a:srgbClr val="0070C0"/>
                </a:solidFill>
              </a:rPr>
              <a:t>в книге</a:t>
            </a:r>
            <a:r>
              <a:rPr lang="ru-RU" sz="2100" b="1" dirty="0" smtClean="0">
                <a:solidFill>
                  <a:srgbClr val="0070C0"/>
                </a:solidFill>
              </a:rPr>
              <a:t>.</a:t>
            </a:r>
            <a:endParaRPr lang="ru-RU" sz="2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8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56328"/>
            <a:ext cx="8712968" cy="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Уголовная ответственность руководителей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805264"/>
            <a:ext cx="9144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Гетманов, </a:t>
            </a:r>
            <a:r>
              <a:rPr lang="ru-RU" b="1" dirty="0" smtClean="0">
                <a:solidFill>
                  <a:srgbClr val="0070C0"/>
                </a:solidFill>
              </a:rPr>
              <a:t>А. С. Уголовная ответственность руководителей предприятий : правовой анализ и практические советы : [16+] / А. С. Гетманов. - М. : Российская газета, 2019. - 143 с. - (Библиотечка "Российской газеты" ; </a:t>
            </a:r>
            <a:r>
              <a:rPr lang="ru-RU" b="1" dirty="0" err="1" smtClean="0">
                <a:solidFill>
                  <a:srgbClr val="0070C0"/>
                </a:solidFill>
              </a:rPr>
              <a:t>вып</a:t>
            </a:r>
            <a:r>
              <a:rPr lang="ru-RU" b="1" dirty="0" smtClean="0">
                <a:solidFill>
                  <a:srgbClr val="0070C0"/>
                </a:solidFill>
              </a:rPr>
              <a:t>. 5).</a:t>
            </a:r>
          </a:p>
          <a:p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377" y="1052736"/>
            <a:ext cx="3153246" cy="450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477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690" y="11663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Уголовная ответственность руководителей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3" y="1124744"/>
            <a:ext cx="81369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Знание </a:t>
            </a:r>
            <a:r>
              <a:rPr lang="ru-RU" sz="2000" b="1" dirty="0">
                <a:solidFill>
                  <a:srgbClr val="0070C0"/>
                </a:solidFill>
              </a:rPr>
              <a:t>уголовного закона в тех пределах, в которых </a:t>
            </a:r>
            <a:r>
              <a:rPr lang="ru-RU" sz="2000" b="1" dirty="0" smtClean="0">
                <a:solidFill>
                  <a:srgbClr val="0070C0"/>
                </a:solidFill>
              </a:rPr>
              <a:t>он непосредственно </a:t>
            </a:r>
            <a:r>
              <a:rPr lang="ru-RU" sz="2000" b="1" dirty="0">
                <a:solidFill>
                  <a:srgbClr val="0070C0"/>
                </a:solidFill>
              </a:rPr>
              <a:t>касается деятельности </a:t>
            </a:r>
            <a:r>
              <a:rPr lang="ru-RU" sz="2000" b="1" dirty="0" smtClean="0">
                <a:solidFill>
                  <a:srgbClr val="0070C0"/>
                </a:solidFill>
              </a:rPr>
              <a:t>руководителя организации</a:t>
            </a:r>
            <a:r>
              <a:rPr lang="ru-RU" sz="2000" b="1" dirty="0">
                <a:solidFill>
                  <a:srgbClr val="0070C0"/>
                </a:solidFill>
              </a:rPr>
              <a:t>, является </a:t>
            </a:r>
            <a:r>
              <a:rPr lang="ru-RU" sz="2000" b="1" dirty="0" smtClean="0">
                <a:solidFill>
                  <a:srgbClr val="0070C0"/>
                </a:solidFill>
              </a:rPr>
              <a:t>залогом </a:t>
            </a:r>
            <a:r>
              <a:rPr lang="ru-RU" sz="2000" b="1" dirty="0">
                <a:solidFill>
                  <a:srgbClr val="0070C0"/>
                </a:solidFill>
              </a:rPr>
              <a:t>успешной и безопасной деятельности всего предприятия. В </a:t>
            </a:r>
            <a:r>
              <a:rPr lang="ru-RU" sz="2000" b="1" dirty="0" smtClean="0">
                <a:solidFill>
                  <a:srgbClr val="0070C0"/>
                </a:solidFill>
              </a:rPr>
              <a:t>этих целях </a:t>
            </a:r>
            <a:r>
              <a:rPr lang="ru-RU" sz="2000" b="1" dirty="0">
                <a:solidFill>
                  <a:srgbClr val="0070C0"/>
                </a:solidFill>
              </a:rPr>
              <a:t>в </a:t>
            </a:r>
            <a:r>
              <a:rPr lang="ru-RU" sz="2000" b="1" dirty="0" smtClean="0">
                <a:solidFill>
                  <a:srgbClr val="0070C0"/>
                </a:solidFill>
              </a:rPr>
              <a:t>книге анализируется </a:t>
            </a:r>
            <a:r>
              <a:rPr lang="ru-RU" sz="2000" b="1" dirty="0">
                <a:solidFill>
                  <a:srgbClr val="0070C0"/>
                </a:solidFill>
              </a:rPr>
              <a:t>ряд составов преступлений в сфере </a:t>
            </a:r>
            <a:r>
              <a:rPr lang="ru-RU" sz="2000" b="1" dirty="0" smtClean="0">
                <a:solidFill>
                  <a:srgbClr val="0070C0"/>
                </a:solidFill>
              </a:rPr>
              <a:t>экономики</a:t>
            </a:r>
            <a:r>
              <a:rPr lang="ru-RU" sz="2000" b="1" dirty="0">
                <a:solidFill>
                  <a:srgbClr val="0070C0"/>
                </a:solidFill>
              </a:rPr>
              <a:t>, разъясняется, как себя вести, если в офис пришли </a:t>
            </a:r>
            <a:r>
              <a:rPr lang="ru-RU" sz="2000" b="1" dirty="0" smtClean="0">
                <a:solidFill>
                  <a:srgbClr val="0070C0"/>
                </a:solidFill>
              </a:rPr>
              <a:t>сотрудники правоохранительных </a:t>
            </a:r>
            <a:r>
              <a:rPr lang="ru-RU" sz="2000" b="1" dirty="0">
                <a:solidFill>
                  <a:srgbClr val="0070C0"/>
                </a:solidFill>
              </a:rPr>
              <a:t>органов, указывается, на что обратить </a:t>
            </a:r>
            <a:r>
              <a:rPr lang="ru-RU" sz="2000" b="1" dirty="0" smtClean="0">
                <a:solidFill>
                  <a:srgbClr val="0070C0"/>
                </a:solidFill>
              </a:rPr>
              <a:t>внимание при </a:t>
            </a:r>
            <a:r>
              <a:rPr lang="ru-RU" sz="2000" b="1" dirty="0">
                <a:solidFill>
                  <a:srgbClr val="0070C0"/>
                </a:solidFill>
              </a:rPr>
              <a:t>производстве следственных действий</a:t>
            </a:r>
            <a:r>
              <a:rPr lang="ru-RU" sz="2000" b="1" dirty="0" smtClean="0">
                <a:solidFill>
                  <a:srgbClr val="0070C0"/>
                </a:solidFill>
              </a:rPr>
              <a:t>.</a:t>
            </a:r>
          </a:p>
          <a:p>
            <a:endParaRPr lang="ru-RU" sz="2000" b="1" dirty="0">
              <a:solidFill>
                <a:srgbClr val="0070C0"/>
              </a:solidFill>
            </a:endParaRPr>
          </a:p>
          <a:p>
            <a:r>
              <a:rPr lang="ru-RU" sz="2000" b="1" dirty="0">
                <a:solidFill>
                  <a:srgbClr val="0070C0"/>
                </a:solidFill>
              </a:rPr>
              <a:t>Кроме этого, в работу включены акты, отражающие позиции </a:t>
            </a:r>
            <a:r>
              <a:rPr lang="ru-RU" sz="2000" b="1" dirty="0" smtClean="0">
                <a:solidFill>
                  <a:srgbClr val="0070C0"/>
                </a:solidFill>
              </a:rPr>
              <a:t>высших судебных </a:t>
            </a:r>
            <a:r>
              <a:rPr lang="ru-RU" sz="2000" b="1" dirty="0">
                <a:solidFill>
                  <a:srgbClr val="0070C0"/>
                </a:solidFill>
              </a:rPr>
              <a:t>инстанций РФ по заявленной теме, и образцы </a:t>
            </a:r>
            <a:r>
              <a:rPr lang="ru-RU" sz="2000" b="1" dirty="0" smtClean="0">
                <a:solidFill>
                  <a:srgbClr val="0070C0"/>
                </a:solidFill>
              </a:rPr>
              <a:t>процессуальных документов.</a:t>
            </a:r>
          </a:p>
          <a:p>
            <a:endParaRPr lang="ru-RU" sz="2000" b="1" dirty="0">
              <a:solidFill>
                <a:srgbClr val="0070C0"/>
              </a:solidFill>
            </a:endParaRPr>
          </a:p>
          <a:p>
            <a:r>
              <a:rPr lang="ru-RU" sz="2000" b="1" dirty="0">
                <a:solidFill>
                  <a:srgbClr val="0070C0"/>
                </a:solidFill>
              </a:rPr>
              <a:t>Издание предназначено для должностных лиц организаций, </a:t>
            </a:r>
            <a:r>
              <a:rPr lang="ru-RU" sz="2000" b="1" dirty="0" smtClean="0">
                <a:solidFill>
                  <a:srgbClr val="0070C0"/>
                </a:solidFill>
              </a:rPr>
              <a:t>индивидуальных </a:t>
            </a:r>
            <a:r>
              <a:rPr lang="ru-RU" sz="2000" b="1" dirty="0">
                <a:solidFill>
                  <a:srgbClr val="0070C0"/>
                </a:solidFill>
              </a:rPr>
              <a:t>предпринимателей и других граждан, интересующихся </a:t>
            </a:r>
            <a:r>
              <a:rPr lang="ru-RU" sz="2000" b="1" dirty="0" smtClean="0">
                <a:solidFill>
                  <a:srgbClr val="0070C0"/>
                </a:solidFill>
              </a:rPr>
              <a:t>вопросами </a:t>
            </a:r>
            <a:r>
              <a:rPr lang="ru-RU" sz="2000" b="1" dirty="0">
                <a:solidFill>
                  <a:srgbClr val="0070C0"/>
                </a:solidFill>
              </a:rPr>
              <a:t>уголовного и </a:t>
            </a:r>
            <a:r>
              <a:rPr lang="ru-RU" sz="2000" b="1" dirty="0" smtClean="0">
                <a:solidFill>
                  <a:srgbClr val="0070C0"/>
                </a:solidFill>
              </a:rPr>
              <a:t>уголовно- процессуального характера.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93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835292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 smtClean="0">
                <a:solidFill>
                  <a:srgbClr val="0070C0"/>
                </a:solidFill>
              </a:rPr>
              <a:t>Автотранспорт на предприятии</a:t>
            </a:r>
            <a:endParaRPr lang="ru-RU" sz="45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880112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Анищенко, А. В. Автотранспорт </a:t>
            </a:r>
            <a:r>
              <a:rPr lang="ru-RU" b="1" dirty="0">
                <a:solidFill>
                  <a:srgbClr val="0070C0"/>
                </a:solidFill>
              </a:rPr>
              <a:t>на предприятии : учет и налоги : [16+] / А. В. Анищенко. - М. : Российская газета, 2019. - 175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6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771" y="1252457"/>
            <a:ext cx="3047405" cy="435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63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88640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 smtClean="0">
                <a:solidFill>
                  <a:srgbClr val="0070C0"/>
                </a:solidFill>
              </a:rPr>
              <a:t>Автотранспорт на  предприятии</a:t>
            </a:r>
            <a:endParaRPr lang="ru-RU" sz="45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1484784"/>
            <a:ext cx="81369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70C0"/>
                </a:solidFill>
              </a:rPr>
              <a:t>Автотранспортные </a:t>
            </a:r>
            <a:r>
              <a:rPr lang="ru-RU" sz="2300" b="1" dirty="0">
                <a:solidFill>
                  <a:srgbClr val="0070C0"/>
                </a:solidFill>
              </a:rPr>
              <a:t>средства являются неотъемлемой частью </a:t>
            </a:r>
            <a:r>
              <a:rPr lang="ru-RU" sz="2300" b="1" dirty="0" smtClean="0">
                <a:solidFill>
                  <a:srgbClr val="0070C0"/>
                </a:solidFill>
              </a:rPr>
              <a:t>основных </a:t>
            </a:r>
            <a:r>
              <a:rPr lang="ru-RU" sz="2300" b="1" dirty="0">
                <a:solidFill>
                  <a:srgbClr val="0070C0"/>
                </a:solidFill>
              </a:rPr>
              <a:t>средств любого предприятия. В связи с этим в книге </a:t>
            </a:r>
            <a:r>
              <a:rPr lang="ru-RU" sz="2300" b="1" dirty="0" smtClean="0">
                <a:solidFill>
                  <a:srgbClr val="0070C0"/>
                </a:solidFill>
              </a:rPr>
              <a:t>рассказывается о </a:t>
            </a:r>
            <a:r>
              <a:rPr lang="ru-RU" sz="2300" b="1" dirty="0">
                <a:solidFill>
                  <a:srgbClr val="0070C0"/>
                </a:solidFill>
              </a:rPr>
              <a:t>том, как приобретать автотранспорт для бизнеса, как максимально </a:t>
            </a:r>
            <a:r>
              <a:rPr lang="ru-RU" sz="2300" b="1" dirty="0" smtClean="0">
                <a:solidFill>
                  <a:srgbClr val="0070C0"/>
                </a:solidFill>
              </a:rPr>
              <a:t>эффективно </a:t>
            </a:r>
            <a:r>
              <a:rPr lang="ru-RU" sz="2300" b="1" dirty="0">
                <a:solidFill>
                  <a:srgbClr val="0070C0"/>
                </a:solidFill>
              </a:rPr>
              <a:t>списывать текущие расходы и как избавиться от </a:t>
            </a:r>
            <a:r>
              <a:rPr lang="ru-RU" sz="2300" b="1" dirty="0" smtClean="0">
                <a:solidFill>
                  <a:srgbClr val="0070C0"/>
                </a:solidFill>
              </a:rPr>
              <a:t>автомобиля, когда </a:t>
            </a:r>
            <a:r>
              <a:rPr lang="ru-RU" sz="2300" b="1" dirty="0">
                <a:solidFill>
                  <a:srgbClr val="0070C0"/>
                </a:solidFill>
              </a:rPr>
              <a:t>он станет не нужен</a:t>
            </a:r>
            <a:r>
              <a:rPr lang="ru-RU" sz="2300" b="1" dirty="0" smtClean="0">
                <a:solidFill>
                  <a:srgbClr val="0070C0"/>
                </a:solidFill>
              </a:rPr>
              <a:t>.</a:t>
            </a:r>
          </a:p>
          <a:p>
            <a:endParaRPr lang="ru-RU" sz="2300" b="1" dirty="0">
              <a:solidFill>
                <a:srgbClr val="0070C0"/>
              </a:solidFill>
            </a:endParaRPr>
          </a:p>
          <a:p>
            <a:r>
              <a:rPr lang="ru-RU" sz="2300" b="1" dirty="0">
                <a:solidFill>
                  <a:srgbClr val="0070C0"/>
                </a:solidFill>
              </a:rPr>
              <a:t>Издание предназначено для должностных лиц организаций, </a:t>
            </a:r>
            <a:r>
              <a:rPr lang="ru-RU" sz="2300" b="1" dirty="0" smtClean="0">
                <a:solidFill>
                  <a:srgbClr val="0070C0"/>
                </a:solidFill>
              </a:rPr>
              <a:t>индивидуальных </a:t>
            </a:r>
            <a:r>
              <a:rPr lang="ru-RU" sz="2300" b="1" dirty="0">
                <a:solidFill>
                  <a:srgbClr val="0070C0"/>
                </a:solidFill>
              </a:rPr>
              <a:t>предпринимателей, сотрудников налоговых органов и </a:t>
            </a:r>
            <a:r>
              <a:rPr lang="ru-RU" sz="2300" b="1" dirty="0" smtClean="0">
                <a:solidFill>
                  <a:srgbClr val="0070C0"/>
                </a:solidFill>
              </a:rPr>
              <a:t>простых граждан.</a:t>
            </a:r>
            <a:endParaRPr lang="ru-RU" sz="2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050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684076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6435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Список книг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3" y="1413063"/>
            <a:ext cx="896448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sz="1700" b="1" dirty="0">
                <a:solidFill>
                  <a:srgbClr val="C00000"/>
                </a:solidFill>
              </a:rPr>
              <a:t>А</a:t>
            </a:r>
            <a:r>
              <a:rPr lang="ru-RU" sz="1700" b="1" dirty="0">
                <a:solidFill>
                  <a:srgbClr val="0070C0"/>
                </a:solidFill>
              </a:rPr>
              <a:t>нищенко, А. В. Автотранспорт на предприятии : учет и налоги : [16+] / А. В. Анищенко. - М. : Российская газета, 2019. - 175 с. - (Библиотечка "Российской газеты" ; </a:t>
            </a:r>
            <a:r>
              <a:rPr lang="ru-RU" sz="1700" b="1" dirty="0" err="1">
                <a:solidFill>
                  <a:srgbClr val="0070C0"/>
                </a:solidFill>
              </a:rPr>
              <a:t>вып</a:t>
            </a:r>
            <a:r>
              <a:rPr lang="ru-RU" sz="1700" b="1" dirty="0">
                <a:solidFill>
                  <a:srgbClr val="0070C0"/>
                </a:solidFill>
              </a:rPr>
              <a:t>. 6</a:t>
            </a:r>
            <a:r>
              <a:rPr lang="ru-RU" sz="1700" b="1" dirty="0" smtClean="0">
                <a:solidFill>
                  <a:srgbClr val="0070C0"/>
                </a:solidFill>
              </a:rPr>
              <a:t>).</a:t>
            </a:r>
          </a:p>
          <a:p>
            <a:endParaRPr lang="ru-RU" sz="1700" b="1" dirty="0">
              <a:solidFill>
                <a:srgbClr val="0070C0"/>
              </a:solidFill>
            </a:endParaRPr>
          </a:p>
          <a:p>
            <a:r>
              <a:rPr lang="ru-RU" sz="1700" b="1" dirty="0" smtClean="0">
                <a:solidFill>
                  <a:srgbClr val="C00000"/>
                </a:solidFill>
              </a:rPr>
              <a:t>Г</a:t>
            </a:r>
            <a:r>
              <a:rPr lang="ru-RU" sz="1700" b="1" dirty="0" smtClean="0">
                <a:solidFill>
                  <a:srgbClr val="0070C0"/>
                </a:solidFill>
              </a:rPr>
              <a:t>етманов, </a:t>
            </a:r>
            <a:r>
              <a:rPr lang="ru-RU" sz="1700" b="1" dirty="0">
                <a:solidFill>
                  <a:srgbClr val="0070C0"/>
                </a:solidFill>
              </a:rPr>
              <a:t>А. С. Уголовная ответственность руководителей предприятий : правовой анализ и практические советы : [16+] / А. С. Гетманов. - М. : Российская газета, 2019. - 143 с. - (Библиотечка "Российской газеты" ; </a:t>
            </a:r>
            <a:r>
              <a:rPr lang="ru-RU" sz="1700" b="1" dirty="0" err="1">
                <a:solidFill>
                  <a:srgbClr val="0070C0"/>
                </a:solidFill>
              </a:rPr>
              <a:t>вып</a:t>
            </a:r>
            <a:r>
              <a:rPr lang="ru-RU" sz="1700" b="1" dirty="0">
                <a:solidFill>
                  <a:srgbClr val="0070C0"/>
                </a:solidFill>
              </a:rPr>
              <a:t>. 5).</a:t>
            </a:r>
          </a:p>
          <a:p>
            <a:endParaRPr lang="ru-RU" sz="1700" b="1" dirty="0" smtClean="0">
              <a:solidFill>
                <a:srgbClr val="0070C0"/>
              </a:solidFill>
            </a:endParaRPr>
          </a:p>
          <a:p>
            <a:r>
              <a:rPr lang="ru-RU" sz="1700" b="1" dirty="0" smtClean="0">
                <a:solidFill>
                  <a:srgbClr val="C00000"/>
                </a:solidFill>
              </a:rPr>
              <a:t>Р</a:t>
            </a:r>
            <a:r>
              <a:rPr lang="ru-RU" sz="1700" b="1" dirty="0" smtClean="0">
                <a:solidFill>
                  <a:srgbClr val="0070C0"/>
                </a:solidFill>
              </a:rPr>
              <a:t>асторгуева</a:t>
            </a:r>
            <a:r>
              <a:rPr lang="ru-RU" sz="1700" b="1" dirty="0">
                <a:solidFill>
                  <a:srgbClr val="0070C0"/>
                </a:solidFill>
              </a:rPr>
              <a:t>, А. А. Раздел имущества между супругами и наследниками : правовые аспекты : [16+] / А. А. Расторгуева. - М. : Российская газета, 2019. - 143 с. - (Библиотечка "Российской газеты" ; </a:t>
            </a:r>
            <a:r>
              <a:rPr lang="ru-RU" sz="1700" b="1" dirty="0" err="1">
                <a:solidFill>
                  <a:srgbClr val="0070C0"/>
                </a:solidFill>
              </a:rPr>
              <a:t>вып</a:t>
            </a:r>
            <a:r>
              <a:rPr lang="ru-RU" sz="1700" b="1" dirty="0">
                <a:solidFill>
                  <a:srgbClr val="0070C0"/>
                </a:solidFill>
              </a:rPr>
              <a:t>. 4).</a:t>
            </a:r>
          </a:p>
          <a:p>
            <a:endParaRPr lang="ru-RU" sz="1700" b="1" dirty="0" smtClean="0">
              <a:solidFill>
                <a:srgbClr val="0070C0"/>
              </a:solidFill>
            </a:endParaRPr>
          </a:p>
          <a:p>
            <a:r>
              <a:rPr lang="ru-RU" sz="1700" b="1" dirty="0" smtClean="0">
                <a:solidFill>
                  <a:srgbClr val="C00000"/>
                </a:solidFill>
              </a:rPr>
              <a:t>Ш</a:t>
            </a:r>
            <a:r>
              <a:rPr lang="ru-RU" sz="1700" b="1" dirty="0" smtClean="0">
                <a:solidFill>
                  <a:srgbClr val="0070C0"/>
                </a:solidFill>
              </a:rPr>
              <a:t>ишкин, </a:t>
            </a:r>
            <a:r>
              <a:rPr lang="ru-RU" sz="1700" b="1" dirty="0">
                <a:solidFill>
                  <a:srgbClr val="0070C0"/>
                </a:solidFill>
              </a:rPr>
              <a:t>Р. Н</a:t>
            </a:r>
            <a:r>
              <a:rPr lang="ru-RU" sz="1700" b="1" dirty="0" smtClean="0">
                <a:solidFill>
                  <a:srgbClr val="0070C0"/>
                </a:solidFill>
              </a:rPr>
              <a:t>. </a:t>
            </a:r>
            <a:r>
              <a:rPr lang="ru-RU" sz="1700" b="1" dirty="0">
                <a:solidFill>
                  <a:srgbClr val="0070C0"/>
                </a:solidFill>
              </a:rPr>
              <a:t>Налоговая выгода при дроблении бизнеса : позиция налоговых органов и судебных инстанций : [16+] / Р. Н. Шишкин. - М. : Российская газета, 2019. - 175 с. - (Библиотечка "Российской газеты" ; </a:t>
            </a:r>
            <a:r>
              <a:rPr lang="ru-RU" sz="1700" b="1" dirty="0" err="1">
                <a:solidFill>
                  <a:srgbClr val="0070C0"/>
                </a:solidFill>
              </a:rPr>
              <a:t>вып</a:t>
            </a:r>
            <a:r>
              <a:rPr lang="ru-RU" sz="1700" b="1" dirty="0">
                <a:solidFill>
                  <a:srgbClr val="0070C0"/>
                </a:solidFill>
              </a:rPr>
              <a:t>. 3</a:t>
            </a:r>
            <a:r>
              <a:rPr lang="ru-RU" sz="1700" b="1" dirty="0" smtClean="0">
                <a:solidFill>
                  <a:srgbClr val="0070C0"/>
                </a:solidFill>
              </a:rPr>
              <a:t>).</a:t>
            </a:r>
            <a:endParaRPr lang="ru-RU" sz="17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21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64904"/>
            <a:ext cx="4108450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" y="260648"/>
            <a:ext cx="9175750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7128" y="5877272"/>
            <a:ext cx="8856663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70C0"/>
                </a:solidFill>
                <a:latin typeface="+mj-lt"/>
              </a:rPr>
              <a:t>Материал подготовила </a:t>
            </a:r>
            <a:r>
              <a:rPr lang="ru-RU" sz="1600" dirty="0" smtClean="0">
                <a:solidFill>
                  <a:srgbClr val="0070C0"/>
                </a:solidFill>
                <a:latin typeface="+mj-lt"/>
              </a:rPr>
              <a:t>библиограф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0070C0"/>
                </a:solidFill>
                <a:latin typeface="+mj-lt"/>
              </a:rPr>
              <a:t>Центральной городской библиотеки «ЦБС» г. </a:t>
            </a:r>
            <a:r>
              <a:rPr lang="ru-RU" sz="1600" dirty="0">
                <a:solidFill>
                  <a:srgbClr val="0070C0"/>
                </a:solidFill>
                <a:latin typeface="+mj-lt"/>
              </a:rPr>
              <a:t>Пскова </a:t>
            </a:r>
            <a:endParaRPr lang="ru-RU" sz="1600" dirty="0" smtClean="0">
              <a:solidFill>
                <a:srgbClr val="0070C0"/>
              </a:solidFill>
              <a:latin typeface="+mj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0070C0"/>
                </a:solidFill>
                <a:latin typeface="+mj-lt"/>
              </a:rPr>
              <a:t>Е</a:t>
            </a:r>
            <a:r>
              <a:rPr lang="ru-RU" sz="1600" dirty="0">
                <a:solidFill>
                  <a:srgbClr val="0070C0"/>
                </a:solidFill>
                <a:latin typeface="+mj-lt"/>
              </a:rPr>
              <a:t>. П. Примак </a:t>
            </a:r>
          </a:p>
        </p:txBody>
      </p:sp>
    </p:spTree>
    <p:extLst>
      <p:ext uri="{BB962C8B-B14F-4D97-AF65-F5344CB8AC3E}">
        <p14:creationId xmlns:p14="http://schemas.microsoft.com/office/powerpoint/2010/main" val="876060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792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 Windows</cp:lastModifiedBy>
  <cp:revision>12</cp:revision>
  <dcterms:created xsi:type="dcterms:W3CDTF">2019-04-03T10:34:55Z</dcterms:created>
  <dcterms:modified xsi:type="dcterms:W3CDTF">2019-04-05T10:40:11Z</dcterms:modified>
</cp:coreProperties>
</file>