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70" r:id="rId7"/>
    <p:sldId id="271" r:id="rId8"/>
    <p:sldId id="266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984044"/>
            <a:ext cx="6578458" cy="7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6972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Новые книги по праву</a:t>
            </a:r>
            <a:endParaRPr lang="ru-RU" sz="4800" b="1" dirty="0">
              <a:solidFill>
                <a:srgbClr val="0070C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476" y="1484784"/>
            <a:ext cx="4608513" cy="97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Admin\Desktop\6be9157d56307e55164788a541d2df9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8" y="2985187"/>
            <a:ext cx="1720769" cy="24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a0dfca0711034e5a34ec351326f4f03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09240"/>
            <a:ext cx="1722869" cy="24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dmin\Desktop\b61c08af865c5a98d7b99624a69e6f2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381" y="3488397"/>
            <a:ext cx="1718704" cy="24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50c4dbeb60e28705d09968013c7cf8b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564" y="3717032"/>
            <a:ext cx="1713053" cy="244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96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84076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Дачная реформа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5805264"/>
            <a:ext cx="889248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rgbClr val="0070C0"/>
                </a:solidFill>
              </a:rPr>
              <a:t>Дачная </a:t>
            </a:r>
            <a:r>
              <a:rPr lang="ru-RU" sz="1700" b="1" dirty="0">
                <a:solidFill>
                  <a:srgbClr val="0070C0"/>
                </a:solidFill>
              </a:rPr>
              <a:t>реформа: регистрация домов, безналичные платежи, раздельный сбор мусора : [16+ / сб. </a:t>
            </a:r>
            <a:r>
              <a:rPr lang="ru-RU" sz="1700" b="1" dirty="0" err="1">
                <a:solidFill>
                  <a:srgbClr val="0070C0"/>
                </a:solidFill>
              </a:rPr>
              <a:t>подгот</a:t>
            </a:r>
            <a:r>
              <a:rPr lang="ru-RU" sz="1700" b="1" dirty="0">
                <a:solidFill>
                  <a:srgbClr val="0070C0"/>
                </a:solidFill>
              </a:rPr>
              <a:t>. специалистами Союза дачников Подмосковья ; под ред. Н. Ю. Чаплина]. - М. : Российская газета, 2019. - 175 с. - (Библиотечка "Российской газеты" ; </a:t>
            </a:r>
            <a:r>
              <a:rPr lang="ru-RU" sz="1700" b="1" dirty="0" err="1">
                <a:solidFill>
                  <a:srgbClr val="0070C0"/>
                </a:solidFill>
              </a:rPr>
              <a:t>вып</a:t>
            </a:r>
            <a:r>
              <a:rPr lang="ru-RU" sz="1700" b="1" dirty="0">
                <a:solidFill>
                  <a:srgbClr val="0070C0"/>
                </a:solidFill>
              </a:rPr>
              <a:t>. 7</a:t>
            </a:r>
            <a:r>
              <a:rPr lang="ru-RU" sz="1700" b="1" dirty="0" smtClean="0">
                <a:solidFill>
                  <a:srgbClr val="0070C0"/>
                </a:solidFill>
              </a:rPr>
              <a:t>).</a:t>
            </a:r>
            <a:endParaRPr lang="ru-RU" sz="17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095" y="1196752"/>
            <a:ext cx="3139643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90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Дачная реформа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3" y="1124744"/>
            <a:ext cx="8136904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rgbClr val="0070C0"/>
                </a:solidFill>
              </a:rPr>
              <a:t>1 </a:t>
            </a:r>
            <a:r>
              <a:rPr lang="ru-RU" sz="1700" b="1" dirty="0">
                <a:solidFill>
                  <a:srgbClr val="0070C0"/>
                </a:solidFill>
              </a:rPr>
              <a:t>января 2019 г. вступил в силу Федеральный закон № 217-ФЗ «О </a:t>
            </a:r>
            <a:r>
              <a:rPr lang="ru-RU" sz="1700" b="1" dirty="0" smtClean="0">
                <a:solidFill>
                  <a:srgbClr val="0070C0"/>
                </a:solidFill>
              </a:rPr>
              <a:t>ведении </a:t>
            </a:r>
            <a:r>
              <a:rPr lang="ru-RU" sz="1700" b="1" dirty="0">
                <a:solidFill>
                  <a:srgbClr val="0070C0"/>
                </a:solidFill>
              </a:rPr>
              <a:t>гражданами садоводства и огородничества для собственных </a:t>
            </a:r>
            <a:r>
              <a:rPr lang="ru-RU" sz="1700" b="1" dirty="0" smtClean="0">
                <a:solidFill>
                  <a:srgbClr val="0070C0"/>
                </a:solidFill>
              </a:rPr>
              <a:t>нужд и </a:t>
            </a:r>
            <a:r>
              <a:rPr lang="ru-RU" sz="1700" b="1" dirty="0">
                <a:solidFill>
                  <a:srgbClr val="0070C0"/>
                </a:solidFill>
              </a:rPr>
              <a:t>о внесении изменений в отдельные законодательные акты </a:t>
            </a:r>
            <a:r>
              <a:rPr lang="ru-RU" sz="1700" b="1" dirty="0" smtClean="0">
                <a:solidFill>
                  <a:srgbClr val="0070C0"/>
                </a:solidFill>
              </a:rPr>
              <a:t>Российской Федерации</a:t>
            </a:r>
            <a:r>
              <a:rPr lang="ru-RU" sz="1700" b="1" dirty="0">
                <a:solidFill>
                  <a:srgbClr val="0070C0"/>
                </a:solidFill>
              </a:rPr>
              <a:t>». Этот закон ввел новые требования и ограничения, </a:t>
            </a:r>
            <a:r>
              <a:rPr lang="ru-RU" sz="1700" b="1" dirty="0" smtClean="0">
                <a:solidFill>
                  <a:srgbClr val="0070C0"/>
                </a:solidFill>
              </a:rPr>
              <a:t>которые должны </a:t>
            </a:r>
            <a:r>
              <a:rPr lang="ru-RU" sz="1700" b="1" dirty="0">
                <a:solidFill>
                  <a:srgbClr val="0070C0"/>
                </a:solidFill>
              </a:rPr>
              <a:t>соблюдать как садоводческие и огороднические </a:t>
            </a:r>
            <a:r>
              <a:rPr lang="ru-RU" sz="1700" b="1" dirty="0" smtClean="0">
                <a:solidFill>
                  <a:srgbClr val="0070C0"/>
                </a:solidFill>
              </a:rPr>
              <a:t>товарищества, так </a:t>
            </a:r>
            <a:r>
              <a:rPr lang="ru-RU" sz="1700" b="1" dirty="0">
                <a:solidFill>
                  <a:srgbClr val="0070C0"/>
                </a:solidFill>
              </a:rPr>
              <a:t>и члены таких товариществ, а также граждане, ведущие </a:t>
            </a:r>
            <a:r>
              <a:rPr lang="ru-RU" sz="1700" b="1" dirty="0" smtClean="0">
                <a:solidFill>
                  <a:srgbClr val="0070C0"/>
                </a:solidFill>
              </a:rPr>
              <a:t>садоводство или </a:t>
            </a:r>
            <a:r>
              <a:rPr lang="ru-RU" sz="1700" b="1" dirty="0">
                <a:solidFill>
                  <a:srgbClr val="0070C0"/>
                </a:solidFill>
              </a:rPr>
              <a:t>огородничество на садовых земельных участках или огородных </a:t>
            </a:r>
            <a:r>
              <a:rPr lang="ru-RU" sz="1700" b="1" dirty="0" smtClean="0">
                <a:solidFill>
                  <a:srgbClr val="0070C0"/>
                </a:solidFill>
              </a:rPr>
              <a:t>земельных </a:t>
            </a:r>
            <a:r>
              <a:rPr lang="ru-RU" sz="1700" b="1" dirty="0">
                <a:solidFill>
                  <a:srgbClr val="0070C0"/>
                </a:solidFill>
              </a:rPr>
              <a:t>участках, расположенных в границах территории </a:t>
            </a:r>
            <a:r>
              <a:rPr lang="ru-RU" sz="1700" b="1" dirty="0" smtClean="0">
                <a:solidFill>
                  <a:srgbClr val="0070C0"/>
                </a:solidFill>
              </a:rPr>
              <a:t>садоводства или </a:t>
            </a:r>
            <a:r>
              <a:rPr lang="ru-RU" sz="1700" b="1" dirty="0">
                <a:solidFill>
                  <a:srgbClr val="0070C0"/>
                </a:solidFill>
              </a:rPr>
              <a:t>огородничества, без участия в товариществе.</a:t>
            </a:r>
          </a:p>
          <a:p>
            <a:endParaRPr lang="ru-RU" sz="1700" b="1" dirty="0" smtClean="0">
              <a:solidFill>
                <a:srgbClr val="0070C0"/>
              </a:solidFill>
            </a:endParaRPr>
          </a:p>
          <a:p>
            <a:r>
              <a:rPr lang="ru-RU" sz="1700" b="1" dirty="0" smtClean="0">
                <a:solidFill>
                  <a:srgbClr val="0070C0"/>
                </a:solidFill>
              </a:rPr>
              <a:t>В </a:t>
            </a:r>
            <a:r>
              <a:rPr lang="ru-RU" sz="1700" b="1" dirty="0">
                <a:solidFill>
                  <a:srgbClr val="0070C0"/>
                </a:solidFill>
              </a:rPr>
              <a:t>книге рассматриваются основные нововведения, касающиеся </a:t>
            </a:r>
            <a:r>
              <a:rPr lang="ru-RU" sz="1700" b="1" dirty="0" smtClean="0">
                <a:solidFill>
                  <a:srgbClr val="0070C0"/>
                </a:solidFill>
              </a:rPr>
              <a:t>организационной </a:t>
            </a:r>
            <a:r>
              <a:rPr lang="ru-RU" sz="1700" b="1" dirty="0">
                <a:solidFill>
                  <a:srgbClr val="0070C0"/>
                </a:solidFill>
              </a:rPr>
              <a:t>и финансово-хозяйственной деятельности </a:t>
            </a:r>
            <a:r>
              <a:rPr lang="ru-RU" sz="1700" b="1" dirty="0" smtClean="0">
                <a:solidFill>
                  <a:srgbClr val="0070C0"/>
                </a:solidFill>
              </a:rPr>
              <a:t>садоводческих и </a:t>
            </a:r>
            <a:r>
              <a:rPr lang="ru-RU" sz="1700" b="1" dirty="0">
                <a:solidFill>
                  <a:srgbClr val="0070C0"/>
                </a:solidFill>
              </a:rPr>
              <a:t>огороднических товариществ; раскрываются возможности, </a:t>
            </a:r>
            <a:r>
              <a:rPr lang="ru-RU" sz="1700" b="1" dirty="0" smtClean="0">
                <a:solidFill>
                  <a:srgbClr val="0070C0"/>
                </a:solidFill>
              </a:rPr>
              <a:t>предоставляемые </a:t>
            </a:r>
            <a:r>
              <a:rPr lang="ru-RU" sz="1700" b="1" dirty="0">
                <a:solidFill>
                  <a:srgbClr val="0070C0"/>
                </a:solidFill>
              </a:rPr>
              <a:t>новым законом членам </a:t>
            </a:r>
            <a:r>
              <a:rPr lang="ru-RU" sz="1700" b="1" dirty="0" smtClean="0">
                <a:solidFill>
                  <a:srgbClr val="0070C0"/>
                </a:solidFill>
              </a:rPr>
              <a:t>таких товариществ </a:t>
            </a:r>
            <a:r>
              <a:rPr lang="ru-RU" sz="1700" b="1" dirty="0">
                <a:solidFill>
                  <a:srgbClr val="0070C0"/>
                </a:solidFill>
              </a:rPr>
              <a:t>и </a:t>
            </a:r>
            <a:r>
              <a:rPr lang="ru-RU" sz="1700" b="1" dirty="0" smtClean="0">
                <a:solidFill>
                  <a:srgbClr val="0070C0"/>
                </a:solidFill>
              </a:rPr>
              <a:t>садоводам-</a:t>
            </a:r>
            <a:r>
              <a:rPr lang="ru-RU" sz="1700" b="1" dirty="0" err="1" smtClean="0">
                <a:solidFill>
                  <a:srgbClr val="0070C0"/>
                </a:solidFill>
              </a:rPr>
              <a:t>индивидуалам</a:t>
            </a:r>
            <a:r>
              <a:rPr lang="ru-RU" sz="1700" b="1" dirty="0">
                <a:solidFill>
                  <a:srgbClr val="0070C0"/>
                </a:solidFill>
              </a:rPr>
              <a:t>, а также </a:t>
            </a:r>
            <a:r>
              <a:rPr lang="ru-RU" sz="1700" b="1" dirty="0" smtClean="0">
                <a:solidFill>
                  <a:srgbClr val="0070C0"/>
                </a:solidFill>
              </a:rPr>
              <a:t>даются рекомендации</a:t>
            </a:r>
            <a:r>
              <a:rPr lang="ru-RU" sz="1700" b="1" dirty="0">
                <a:solidFill>
                  <a:srgbClr val="0070C0"/>
                </a:solidFill>
              </a:rPr>
              <a:t>, как реализовать </a:t>
            </a:r>
            <a:r>
              <a:rPr lang="ru-RU" sz="1700" b="1" dirty="0" smtClean="0">
                <a:solidFill>
                  <a:srgbClr val="0070C0"/>
                </a:solidFill>
              </a:rPr>
              <a:t>положения закона </a:t>
            </a:r>
            <a:r>
              <a:rPr lang="ru-RU" sz="1700" b="1" dirty="0">
                <a:solidFill>
                  <a:srgbClr val="0070C0"/>
                </a:solidFill>
              </a:rPr>
              <a:t>на практике. Прочитав ее, вы узнаете, кто может быть членом </a:t>
            </a:r>
            <a:r>
              <a:rPr lang="ru-RU" sz="1700" b="1" dirty="0" smtClean="0">
                <a:solidFill>
                  <a:srgbClr val="0070C0"/>
                </a:solidFill>
              </a:rPr>
              <a:t>товарищества </a:t>
            </a:r>
            <a:r>
              <a:rPr lang="ru-RU" sz="1700" b="1" dirty="0">
                <a:solidFill>
                  <a:srgbClr val="0070C0"/>
                </a:solidFill>
              </a:rPr>
              <a:t>с 1 января 2019 г., что делать с избранными ранее </a:t>
            </a:r>
            <a:r>
              <a:rPr lang="ru-RU" sz="1700" b="1" dirty="0" smtClean="0">
                <a:solidFill>
                  <a:srgbClr val="0070C0"/>
                </a:solidFill>
              </a:rPr>
              <a:t>уполномоченными </a:t>
            </a:r>
            <a:r>
              <a:rPr lang="ru-RU" sz="1700" b="1" dirty="0">
                <a:solidFill>
                  <a:srgbClr val="0070C0"/>
                </a:solidFill>
              </a:rPr>
              <a:t>для участия в общих собраниях, в течение какого срока </a:t>
            </a:r>
            <a:r>
              <a:rPr lang="ru-RU" sz="1700" b="1" dirty="0" smtClean="0">
                <a:solidFill>
                  <a:srgbClr val="0070C0"/>
                </a:solidFill>
              </a:rPr>
              <a:t>следует внести </a:t>
            </a:r>
            <a:r>
              <a:rPr lang="ru-RU" sz="1700" b="1" dirty="0">
                <a:solidFill>
                  <a:srgbClr val="0070C0"/>
                </a:solidFill>
              </a:rPr>
              <a:t>изменения в учредительные документы, как правильно </a:t>
            </a:r>
            <a:r>
              <a:rPr lang="ru-RU" sz="1700" b="1" dirty="0" smtClean="0">
                <a:solidFill>
                  <a:srgbClr val="0070C0"/>
                </a:solidFill>
              </a:rPr>
              <a:t>провести общее </a:t>
            </a:r>
            <a:r>
              <a:rPr lang="ru-RU" sz="1700" b="1" dirty="0">
                <a:solidFill>
                  <a:srgbClr val="0070C0"/>
                </a:solidFill>
              </a:rPr>
              <a:t>собрание товарищества и </a:t>
            </a:r>
            <a:r>
              <a:rPr lang="ru-RU" sz="1700" b="1" dirty="0" smtClean="0">
                <a:solidFill>
                  <a:srgbClr val="0070C0"/>
                </a:solidFill>
              </a:rPr>
              <a:t>многое другое по данной теме.</a:t>
            </a:r>
            <a:endParaRPr lang="ru-RU" sz="17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6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98477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Юридическая помощь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05264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Юридическая помощь: вопросы и ответы : </a:t>
            </a:r>
            <a:r>
              <a:rPr lang="en-US" b="1" dirty="0" smtClean="0">
                <a:solidFill>
                  <a:srgbClr val="0070C0"/>
                </a:solidFill>
              </a:rPr>
              <a:t>[</a:t>
            </a:r>
            <a:r>
              <a:rPr lang="ru-RU" b="1" dirty="0" smtClean="0">
                <a:solidFill>
                  <a:srgbClr val="0070C0"/>
                </a:solidFill>
              </a:rPr>
              <a:t>16+</a:t>
            </a:r>
            <a:r>
              <a:rPr lang="en-US" b="1" dirty="0" smtClean="0">
                <a:solidFill>
                  <a:srgbClr val="0070C0"/>
                </a:solidFill>
              </a:rPr>
              <a:t>]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  <a:r>
              <a:rPr lang="ru-RU" b="1" dirty="0" err="1" smtClean="0">
                <a:solidFill>
                  <a:srgbClr val="0070C0"/>
                </a:solidFill>
              </a:rPr>
              <a:t>Вып</a:t>
            </a:r>
            <a:r>
              <a:rPr lang="ru-RU" b="1" dirty="0" smtClean="0">
                <a:solidFill>
                  <a:srgbClr val="0070C0"/>
                </a:solidFill>
              </a:rPr>
              <a:t>. 2</a:t>
            </a:r>
            <a:r>
              <a:rPr lang="ru-RU" b="1" dirty="0">
                <a:solidFill>
                  <a:srgbClr val="0070C0"/>
                </a:solidFill>
              </a:rPr>
              <a:t>. </a:t>
            </a:r>
            <a:r>
              <a:rPr lang="ru-RU" b="1" dirty="0" smtClean="0">
                <a:solidFill>
                  <a:srgbClr val="0070C0"/>
                </a:solidFill>
              </a:rPr>
              <a:t>- М</a:t>
            </a:r>
            <a:r>
              <a:rPr lang="ru-RU" b="1" dirty="0">
                <a:solidFill>
                  <a:srgbClr val="0070C0"/>
                </a:solidFill>
              </a:rPr>
              <a:t>. : Российская газета, 2019. - </a:t>
            </a:r>
            <a:r>
              <a:rPr lang="ru-RU" b="1" dirty="0" smtClean="0">
                <a:solidFill>
                  <a:srgbClr val="0070C0"/>
                </a:solidFill>
              </a:rPr>
              <a:t>176 </a:t>
            </a:r>
            <a:r>
              <a:rPr lang="ru-RU" b="1" dirty="0">
                <a:solidFill>
                  <a:srgbClr val="0070C0"/>
                </a:solidFill>
              </a:rPr>
              <a:t>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</a:t>
            </a:r>
            <a:r>
              <a:rPr lang="ru-RU" b="1" dirty="0" smtClean="0">
                <a:solidFill>
                  <a:srgbClr val="0070C0"/>
                </a:solidFill>
              </a:rPr>
              <a:t>8).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20" y="1264501"/>
            <a:ext cx="2998760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517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Юридическая помощь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3" y="1124744"/>
            <a:ext cx="81369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70C0"/>
                </a:solidFill>
              </a:rPr>
              <a:t>Книга </a:t>
            </a:r>
            <a:r>
              <a:rPr lang="ru-RU" sz="2200" b="1" dirty="0">
                <a:solidFill>
                  <a:srgbClr val="0070C0"/>
                </a:solidFill>
              </a:rPr>
              <a:t>состоит из ответов на вопросы граждан, поступившие на </a:t>
            </a:r>
            <a:r>
              <a:rPr lang="ru-RU" sz="2200" b="1" dirty="0" smtClean="0">
                <a:solidFill>
                  <a:srgbClr val="0070C0"/>
                </a:solidFill>
              </a:rPr>
              <a:t>портал </a:t>
            </a:r>
            <a:r>
              <a:rPr lang="ru-RU" sz="2200" b="1" dirty="0">
                <a:solidFill>
                  <a:srgbClr val="0070C0"/>
                </a:solidFill>
              </a:rPr>
              <a:t>«Российской газеты» в подраздел «Юридическая консультация</a:t>
            </a:r>
            <a:r>
              <a:rPr lang="ru-RU" sz="2200" b="1" dirty="0" smtClean="0">
                <a:solidFill>
                  <a:srgbClr val="0070C0"/>
                </a:solidFill>
              </a:rPr>
              <a:t>».</a:t>
            </a:r>
          </a:p>
          <a:p>
            <a:endParaRPr lang="ru-RU" sz="2200" b="1" dirty="0">
              <a:solidFill>
                <a:srgbClr val="0070C0"/>
              </a:solidFill>
            </a:endParaRPr>
          </a:p>
          <a:p>
            <a:r>
              <a:rPr lang="ru-RU" sz="2200" b="1" dirty="0">
                <a:solidFill>
                  <a:srgbClr val="0070C0"/>
                </a:solidFill>
              </a:rPr>
              <a:t>Прежде всего это вопросы, связанные с ЖКХ, недвижимым </a:t>
            </a:r>
            <a:r>
              <a:rPr lang="ru-RU" sz="2200" b="1" dirty="0" smtClean="0">
                <a:solidFill>
                  <a:srgbClr val="0070C0"/>
                </a:solidFill>
              </a:rPr>
              <a:t>имуществом</a:t>
            </a:r>
            <a:r>
              <a:rPr lang="ru-RU" sz="2200" b="1" dirty="0">
                <a:solidFill>
                  <a:srgbClr val="0070C0"/>
                </a:solidFill>
              </a:rPr>
              <a:t>, налогообложением, защитой прав потребителей, трудовыми </a:t>
            </a:r>
            <a:r>
              <a:rPr lang="ru-RU" sz="2200" b="1" dirty="0" smtClean="0">
                <a:solidFill>
                  <a:srgbClr val="0070C0"/>
                </a:solidFill>
              </a:rPr>
              <a:t>отношениями</a:t>
            </a:r>
            <a:r>
              <a:rPr lang="ru-RU" sz="2200" b="1" dirty="0">
                <a:solidFill>
                  <a:srgbClr val="0070C0"/>
                </a:solidFill>
              </a:rPr>
              <a:t>. </a:t>
            </a:r>
            <a:endParaRPr lang="ru-RU" sz="2200" b="1" dirty="0" smtClean="0">
              <a:solidFill>
                <a:srgbClr val="0070C0"/>
              </a:solidFill>
            </a:endParaRPr>
          </a:p>
          <a:p>
            <a:endParaRPr lang="ru-RU" sz="2200" b="1" dirty="0" smtClean="0">
              <a:solidFill>
                <a:srgbClr val="0070C0"/>
              </a:solidFill>
            </a:endParaRPr>
          </a:p>
          <a:p>
            <a:r>
              <a:rPr lang="ru-RU" sz="2200" b="1" dirty="0" smtClean="0">
                <a:solidFill>
                  <a:srgbClr val="0070C0"/>
                </a:solidFill>
              </a:rPr>
              <a:t>Прочитав </a:t>
            </a:r>
            <a:r>
              <a:rPr lang="ru-RU" sz="2200" b="1" dirty="0">
                <a:solidFill>
                  <a:srgbClr val="0070C0"/>
                </a:solidFill>
              </a:rPr>
              <a:t>ее, вы, в частности, узнаете, как исполняется </a:t>
            </a:r>
            <a:r>
              <a:rPr lang="ru-RU" sz="2200" b="1" dirty="0" smtClean="0">
                <a:solidFill>
                  <a:srgbClr val="0070C0"/>
                </a:solidFill>
              </a:rPr>
              <a:t>договор </a:t>
            </a:r>
            <a:r>
              <a:rPr lang="ru-RU" sz="2200" b="1" dirty="0">
                <a:solidFill>
                  <a:srgbClr val="0070C0"/>
                </a:solidFill>
              </a:rPr>
              <a:t>дарения недвижимости, кто возмещает ущерб при протечке </a:t>
            </a:r>
            <a:r>
              <a:rPr lang="ru-RU" sz="2200" b="1" dirty="0" smtClean="0">
                <a:solidFill>
                  <a:srgbClr val="0070C0"/>
                </a:solidFill>
              </a:rPr>
              <a:t>арендованной </a:t>
            </a:r>
            <a:r>
              <a:rPr lang="ru-RU" sz="2200" b="1" dirty="0">
                <a:solidFill>
                  <a:srgbClr val="0070C0"/>
                </a:solidFill>
              </a:rPr>
              <a:t>квартиры, как рассчитывается налог с </a:t>
            </a:r>
            <a:r>
              <a:rPr lang="ru-RU" sz="2200" b="1" dirty="0" smtClean="0">
                <a:solidFill>
                  <a:srgbClr val="0070C0"/>
                </a:solidFill>
              </a:rPr>
              <a:t>продажи </a:t>
            </a:r>
            <a:r>
              <a:rPr lang="ru-RU" sz="2200" b="1" dirty="0">
                <a:solidFill>
                  <a:srgbClr val="0070C0"/>
                </a:solidFill>
              </a:rPr>
              <a:t>квартиры, </a:t>
            </a:r>
            <a:r>
              <a:rPr lang="ru-RU" sz="2200" b="1" dirty="0" smtClean="0">
                <a:solidFill>
                  <a:srgbClr val="0070C0"/>
                </a:solidFill>
              </a:rPr>
              <a:t>как распределяются </a:t>
            </a:r>
            <a:r>
              <a:rPr lang="ru-RU" sz="2200" b="1" dirty="0">
                <a:solidFill>
                  <a:srgbClr val="0070C0"/>
                </a:solidFill>
              </a:rPr>
              <a:t>доли в наследстве</a:t>
            </a:r>
            <a:r>
              <a:rPr lang="ru-RU" sz="2200" b="1" dirty="0" smtClean="0">
                <a:solidFill>
                  <a:srgbClr val="0070C0"/>
                </a:solidFill>
              </a:rPr>
              <a:t>.</a:t>
            </a:r>
            <a:endParaRPr lang="ru-RU" sz="2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88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98477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Материнский капитал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5805264"/>
            <a:ext cx="8964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Серебрякова</a:t>
            </a:r>
            <a:r>
              <a:rPr lang="ru-RU" b="1" dirty="0">
                <a:solidFill>
                  <a:srgbClr val="0070C0"/>
                </a:solidFill>
              </a:rPr>
              <a:t>, Е. </a:t>
            </a:r>
            <a:r>
              <a:rPr lang="ru-RU" b="1" dirty="0" smtClean="0">
                <a:solidFill>
                  <a:srgbClr val="0070C0"/>
                </a:solidFill>
              </a:rPr>
              <a:t>А. Материнский </a:t>
            </a:r>
            <a:r>
              <a:rPr lang="ru-RU" b="1" dirty="0">
                <a:solidFill>
                  <a:srgbClr val="0070C0"/>
                </a:solidFill>
              </a:rPr>
              <a:t>капитал: порядок получения и использования : [16+] / Е. А. </a:t>
            </a:r>
            <a:r>
              <a:rPr lang="ru-RU" b="1" dirty="0" smtClean="0">
                <a:solidFill>
                  <a:srgbClr val="0070C0"/>
                </a:solidFill>
              </a:rPr>
              <a:t>Серебрякова. </a:t>
            </a:r>
            <a:r>
              <a:rPr lang="ru-RU" b="1" dirty="0">
                <a:solidFill>
                  <a:srgbClr val="0070C0"/>
                </a:solidFill>
              </a:rPr>
              <a:t>- М. : Российская газета, 2019. - 175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9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61" y="1272017"/>
            <a:ext cx="3028208" cy="4317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102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Материнский капитал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124744"/>
            <a:ext cx="8424935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 smtClean="0">
                <a:solidFill>
                  <a:srgbClr val="0070C0"/>
                </a:solidFill>
              </a:rPr>
              <a:t>Кто </a:t>
            </a:r>
            <a:r>
              <a:rPr lang="ru-RU" sz="2100" b="1" dirty="0">
                <a:solidFill>
                  <a:srgbClr val="0070C0"/>
                </a:solidFill>
              </a:rPr>
              <a:t>имеет право на материнский капитал?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В </a:t>
            </a:r>
            <a:r>
              <a:rPr lang="ru-RU" sz="2100" b="1" dirty="0">
                <a:solidFill>
                  <a:srgbClr val="0070C0"/>
                </a:solidFill>
              </a:rPr>
              <a:t>каком порядке </a:t>
            </a:r>
            <a:r>
              <a:rPr lang="ru-RU" sz="2100" b="1" dirty="0" smtClean="0">
                <a:solidFill>
                  <a:srgbClr val="0070C0"/>
                </a:solidFill>
              </a:rPr>
              <a:t>оформляется </a:t>
            </a:r>
            <a:r>
              <a:rPr lang="ru-RU" sz="2100" b="1" dirty="0">
                <a:solidFill>
                  <a:srgbClr val="0070C0"/>
                </a:solidFill>
              </a:rPr>
              <a:t>материнский сертификат?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000" b="1" dirty="0" smtClean="0">
                <a:solidFill>
                  <a:srgbClr val="0070C0"/>
                </a:solidFill>
              </a:rPr>
              <a:t>Как </a:t>
            </a:r>
            <a:r>
              <a:rPr lang="ru-RU" sz="2000" b="1" dirty="0">
                <a:solidFill>
                  <a:srgbClr val="0070C0"/>
                </a:solidFill>
              </a:rPr>
              <a:t>потратить материнский </a:t>
            </a:r>
            <a:r>
              <a:rPr lang="ru-RU" sz="2000" b="1" dirty="0" smtClean="0">
                <a:solidFill>
                  <a:srgbClr val="0070C0"/>
                </a:solidFill>
              </a:rPr>
              <a:t>капитал на </a:t>
            </a:r>
            <a:r>
              <a:rPr lang="ru-RU" sz="2000" b="1" dirty="0">
                <a:solidFill>
                  <a:srgbClr val="0070C0"/>
                </a:solidFill>
              </a:rPr>
              <a:t>улучшение жилищных условий? 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Какие </a:t>
            </a:r>
            <a:r>
              <a:rPr lang="ru-RU" sz="2100" b="1" dirty="0">
                <a:solidFill>
                  <a:srgbClr val="0070C0"/>
                </a:solidFill>
              </a:rPr>
              <a:t>документы потребуются </a:t>
            </a:r>
            <a:r>
              <a:rPr lang="ru-RU" sz="2100" b="1" dirty="0" smtClean="0">
                <a:solidFill>
                  <a:srgbClr val="0070C0"/>
                </a:solidFill>
              </a:rPr>
              <a:t>для направления </a:t>
            </a:r>
            <a:r>
              <a:rPr lang="ru-RU" sz="2100" b="1" dirty="0">
                <a:solidFill>
                  <a:srgbClr val="0070C0"/>
                </a:solidFill>
              </a:rPr>
              <a:t>средств материнского капитала на обучение ребенка?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Где владелец </a:t>
            </a:r>
            <a:r>
              <a:rPr lang="ru-RU" sz="2100" b="1" dirty="0">
                <a:solidFill>
                  <a:srgbClr val="0070C0"/>
                </a:solidFill>
              </a:rPr>
              <a:t>сертификата может получить документы, необходимые для </a:t>
            </a:r>
            <a:r>
              <a:rPr lang="ru-RU" sz="2100" b="1" dirty="0" smtClean="0">
                <a:solidFill>
                  <a:srgbClr val="0070C0"/>
                </a:solidFill>
              </a:rPr>
              <a:t>использования </a:t>
            </a:r>
            <a:r>
              <a:rPr lang="ru-RU" sz="2100" b="1" dirty="0">
                <a:solidFill>
                  <a:srgbClr val="0070C0"/>
                </a:solidFill>
              </a:rPr>
              <a:t>материнского капитала на социальную адаптацию </a:t>
            </a:r>
            <a:r>
              <a:rPr lang="ru-RU" sz="2100" b="1" dirty="0" smtClean="0">
                <a:solidFill>
                  <a:srgbClr val="0070C0"/>
                </a:solidFill>
              </a:rPr>
              <a:t>ребенка с ограниченными возможностями</a:t>
            </a:r>
            <a:r>
              <a:rPr lang="ru-RU" sz="2100" b="1" dirty="0">
                <a:solidFill>
                  <a:srgbClr val="0070C0"/>
                </a:solidFill>
              </a:rPr>
              <a:t>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Что </a:t>
            </a:r>
            <a:r>
              <a:rPr lang="ru-RU" sz="2100" b="1" dirty="0">
                <a:solidFill>
                  <a:srgbClr val="0070C0"/>
                </a:solidFill>
              </a:rPr>
              <a:t>указать в заявлении об отказе </a:t>
            </a:r>
            <a:r>
              <a:rPr lang="ru-RU" sz="2100" b="1" dirty="0" smtClean="0">
                <a:solidFill>
                  <a:srgbClr val="0070C0"/>
                </a:solidFill>
              </a:rPr>
              <a:t>от направления </a:t>
            </a:r>
            <a:r>
              <a:rPr lang="ru-RU" sz="2100" b="1" dirty="0">
                <a:solidFill>
                  <a:srgbClr val="0070C0"/>
                </a:solidFill>
              </a:rPr>
              <a:t>средств материнского капитала на формирование </a:t>
            </a:r>
            <a:r>
              <a:rPr lang="ru-RU" sz="2100" b="1" dirty="0" smtClean="0">
                <a:solidFill>
                  <a:srgbClr val="0070C0"/>
                </a:solidFill>
              </a:rPr>
              <a:t>накопительной </a:t>
            </a:r>
            <a:r>
              <a:rPr lang="ru-RU" sz="2100" b="1" dirty="0">
                <a:solidFill>
                  <a:srgbClr val="0070C0"/>
                </a:solidFill>
              </a:rPr>
              <a:t>пенсии? Как определяется размер ежемесячной выплаты в </a:t>
            </a:r>
            <a:r>
              <a:rPr lang="ru-RU" sz="2100" b="1" dirty="0" smtClean="0">
                <a:solidFill>
                  <a:srgbClr val="0070C0"/>
                </a:solidFill>
              </a:rPr>
              <a:t>связи с рождением </a:t>
            </a:r>
            <a:r>
              <a:rPr lang="ru-RU" sz="2100" b="1" dirty="0">
                <a:solidFill>
                  <a:srgbClr val="0070C0"/>
                </a:solidFill>
              </a:rPr>
              <a:t>(усыновлением) второго ребенка? </a:t>
            </a:r>
            <a:endParaRPr lang="ru-RU" sz="2100" b="1" dirty="0" smtClean="0">
              <a:solidFill>
                <a:srgbClr val="0070C0"/>
              </a:solidFill>
            </a:endParaRPr>
          </a:p>
          <a:p>
            <a:endParaRPr lang="ru-RU" sz="2100" b="1" dirty="0">
              <a:solidFill>
                <a:srgbClr val="0070C0"/>
              </a:solidFill>
            </a:endParaRPr>
          </a:p>
          <a:p>
            <a:r>
              <a:rPr lang="ru-RU" sz="2100" b="1" dirty="0" smtClean="0">
                <a:solidFill>
                  <a:srgbClr val="0070C0"/>
                </a:solidFill>
              </a:rPr>
              <a:t>Ответы </a:t>
            </a:r>
            <a:r>
              <a:rPr lang="ru-RU" sz="2100" b="1" dirty="0">
                <a:solidFill>
                  <a:srgbClr val="0070C0"/>
                </a:solidFill>
              </a:rPr>
              <a:t>на эти и </a:t>
            </a:r>
            <a:r>
              <a:rPr lang="ru-RU" sz="2100" b="1" dirty="0" smtClean="0">
                <a:solidFill>
                  <a:srgbClr val="0070C0"/>
                </a:solidFill>
              </a:rPr>
              <a:t>другие вопросы </a:t>
            </a:r>
            <a:r>
              <a:rPr lang="ru-RU" sz="2100" b="1" dirty="0">
                <a:solidFill>
                  <a:srgbClr val="0070C0"/>
                </a:solidFill>
              </a:rPr>
              <a:t>вы найдете в книге</a:t>
            </a:r>
            <a:r>
              <a:rPr lang="ru-RU" sz="2100" b="1" dirty="0" smtClean="0">
                <a:solidFill>
                  <a:srgbClr val="0070C0"/>
                </a:solidFill>
              </a:rPr>
              <a:t>.</a:t>
            </a:r>
            <a:endParaRPr lang="ru-RU" sz="21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512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8352928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35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 smtClean="0">
                <a:solidFill>
                  <a:srgbClr val="0070C0"/>
                </a:solidFill>
              </a:rPr>
              <a:t>Земельные участки и строения</a:t>
            </a:r>
            <a:endParaRPr lang="ru-RU" sz="45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880112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Жмурко</a:t>
            </a:r>
            <a:r>
              <a:rPr lang="ru-RU" b="1" dirty="0">
                <a:solidFill>
                  <a:srgbClr val="0070C0"/>
                </a:solidFill>
              </a:rPr>
              <a:t>, С. </a:t>
            </a:r>
            <a:r>
              <a:rPr lang="ru-RU" b="1" dirty="0" smtClean="0">
                <a:solidFill>
                  <a:srgbClr val="0070C0"/>
                </a:solidFill>
              </a:rPr>
              <a:t>Е. Земельные </a:t>
            </a:r>
            <a:r>
              <a:rPr lang="ru-RU" b="1" dirty="0">
                <a:solidFill>
                  <a:srgbClr val="0070C0"/>
                </a:solidFill>
              </a:rPr>
              <a:t>участки и строения: вступление в права владения : [16+] / С. Е. </a:t>
            </a:r>
            <a:r>
              <a:rPr lang="ru-RU" b="1" dirty="0" smtClean="0">
                <a:solidFill>
                  <a:srgbClr val="0070C0"/>
                </a:solidFill>
              </a:rPr>
              <a:t>Жмурко. </a:t>
            </a:r>
            <a:r>
              <a:rPr lang="ru-RU" b="1" dirty="0">
                <a:solidFill>
                  <a:srgbClr val="0070C0"/>
                </a:solidFill>
              </a:rPr>
              <a:t>- М. : Российская газета, 2019. - 159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10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344" y="1223826"/>
            <a:ext cx="3090108" cy="441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63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88640"/>
            <a:ext cx="9144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 smtClean="0">
                <a:solidFill>
                  <a:srgbClr val="0070C0"/>
                </a:solidFill>
              </a:rPr>
              <a:t>Земельные участки и строения</a:t>
            </a:r>
            <a:endParaRPr lang="ru-RU" sz="45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548" y="1484784"/>
            <a:ext cx="813690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Где можно получить сведения о земельном участке и сколько это будет стоить?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Что делать, если земельным участком вы владеете давно, но документы так и не оформили?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Кто может получить земельные участки, находящиеся в государственной или муниципальной собственности, в безвозмездное пользование?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Что можно строить на земельном участке?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Какие постройки, расположенные на земельном участке, надо регистрировать? 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Как узаконить самовольную постройку? 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В книге вы сможете найти ответы на эти и другие важные вопросы, связанные с данной темой. 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При подготовке работы использовалась справочно-правовая система «</a:t>
            </a:r>
            <a:r>
              <a:rPr lang="ru-RU" b="1" dirty="0" err="1" smtClean="0">
                <a:solidFill>
                  <a:srgbClr val="0070C0"/>
                </a:solidFill>
              </a:rPr>
              <a:t>КонсультантПлюс</a:t>
            </a:r>
            <a:r>
              <a:rPr lang="ru-RU" b="1" dirty="0" smtClean="0">
                <a:solidFill>
                  <a:srgbClr val="0070C0"/>
                </a:solidFill>
              </a:rPr>
              <a:t>».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050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5afef084c687e16373db86c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0876"/>
            <a:ext cx="684076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6435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</a:rPr>
              <a:t>Список книг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3" y="1413063"/>
            <a:ext cx="89644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Д</a:t>
            </a:r>
            <a:r>
              <a:rPr lang="ru-RU" b="1" dirty="0" smtClean="0">
                <a:solidFill>
                  <a:srgbClr val="0070C0"/>
                </a:solidFill>
              </a:rPr>
              <a:t>ачная реформа: </a:t>
            </a:r>
            <a:r>
              <a:rPr lang="ru-RU" b="1" dirty="0">
                <a:solidFill>
                  <a:srgbClr val="0070C0"/>
                </a:solidFill>
              </a:rPr>
              <a:t>регистрация домов, безналичные платежи, раздельный сбор мусора : [16+ / сб. </a:t>
            </a:r>
            <a:r>
              <a:rPr lang="ru-RU" b="1" dirty="0" err="1">
                <a:solidFill>
                  <a:srgbClr val="0070C0"/>
                </a:solidFill>
              </a:rPr>
              <a:t>подгот</a:t>
            </a:r>
            <a:r>
              <a:rPr lang="ru-RU" b="1" dirty="0">
                <a:solidFill>
                  <a:srgbClr val="0070C0"/>
                </a:solidFill>
              </a:rPr>
              <a:t>. специалистами Союза дачников Подмосковья ; под ред. Н. Ю. Чаплина]. - М. : Российская газета, 2019. - 175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7).</a:t>
            </a: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Ж</a:t>
            </a:r>
            <a:r>
              <a:rPr lang="ru-RU" b="1" dirty="0" smtClean="0">
                <a:solidFill>
                  <a:srgbClr val="0070C0"/>
                </a:solidFill>
              </a:rPr>
              <a:t>мурко, С</a:t>
            </a:r>
            <a:r>
              <a:rPr lang="ru-RU" b="1" dirty="0">
                <a:solidFill>
                  <a:srgbClr val="0070C0"/>
                </a:solidFill>
              </a:rPr>
              <a:t>. Е. Земельные участки и строения: вступление в права владения : [16+] / С. Е. Жмурко. - М. : Российская газета, 2019. - 159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10).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С</a:t>
            </a:r>
            <a:r>
              <a:rPr lang="ru-RU" b="1" dirty="0" smtClean="0">
                <a:solidFill>
                  <a:srgbClr val="0070C0"/>
                </a:solidFill>
              </a:rPr>
              <a:t>еребрякова, Е</a:t>
            </a:r>
            <a:r>
              <a:rPr lang="ru-RU" b="1" dirty="0">
                <a:solidFill>
                  <a:srgbClr val="0070C0"/>
                </a:solidFill>
              </a:rPr>
              <a:t>. А. Материнский капитал: порядок получения и использования 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[</a:t>
            </a:r>
            <a:r>
              <a:rPr lang="ru-RU" b="1" dirty="0">
                <a:solidFill>
                  <a:srgbClr val="0070C0"/>
                </a:solidFill>
              </a:rPr>
              <a:t>16+] / Е. А. Серебрякова. - М. : Российская газета, 2019. - 175 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9).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Ю</a:t>
            </a:r>
            <a:r>
              <a:rPr lang="ru-RU" b="1" dirty="0" smtClean="0">
                <a:solidFill>
                  <a:srgbClr val="0070C0"/>
                </a:solidFill>
              </a:rPr>
              <a:t>ридическая помощь</a:t>
            </a:r>
            <a:r>
              <a:rPr lang="ru-RU" b="1" dirty="0">
                <a:solidFill>
                  <a:srgbClr val="0070C0"/>
                </a:solidFill>
              </a:rPr>
              <a:t>: вопросы и ответы : [16+].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2. - М. : Российская газета, 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2019</a:t>
            </a:r>
            <a:r>
              <a:rPr lang="ru-RU" b="1" dirty="0">
                <a:solidFill>
                  <a:srgbClr val="0070C0"/>
                </a:solidFill>
              </a:rPr>
              <a:t>. </a:t>
            </a:r>
            <a:r>
              <a:rPr lang="ru-RU" b="1" dirty="0" smtClean="0">
                <a:solidFill>
                  <a:srgbClr val="0070C0"/>
                </a:solidFill>
              </a:rPr>
              <a:t>– 176 </a:t>
            </a:r>
            <a:r>
              <a:rPr lang="ru-RU" b="1" dirty="0">
                <a:solidFill>
                  <a:srgbClr val="0070C0"/>
                </a:solidFill>
              </a:rPr>
              <a:t>с. - (Библиотечка "Российской газеты" ; </a:t>
            </a:r>
            <a:r>
              <a:rPr lang="ru-RU" b="1" dirty="0" err="1">
                <a:solidFill>
                  <a:srgbClr val="0070C0"/>
                </a:solidFill>
              </a:rPr>
              <a:t>вып</a:t>
            </a:r>
            <a:r>
              <a:rPr lang="ru-RU" b="1" dirty="0">
                <a:solidFill>
                  <a:srgbClr val="0070C0"/>
                </a:solidFill>
              </a:rPr>
              <a:t>. 8</a:t>
            </a:r>
            <a:r>
              <a:rPr lang="ru-RU" b="1" dirty="0" smtClean="0">
                <a:solidFill>
                  <a:srgbClr val="0070C0"/>
                </a:solidFill>
              </a:rPr>
              <a:t>).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21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слайды для презентаций\ios-8-apple-1024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64904"/>
            <a:ext cx="4108450" cy="288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" y="260648"/>
            <a:ext cx="9175750" cy="193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7128" y="5877272"/>
            <a:ext cx="8856663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rgbClr val="0070C0"/>
                </a:solidFill>
                <a:latin typeface="+mj-lt"/>
              </a:rPr>
              <a:t>Материал подготовила </a:t>
            </a: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библиограф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Центральной городской библиотеки «ЦБС» г. </a:t>
            </a:r>
            <a:r>
              <a:rPr lang="ru-RU" sz="1600" dirty="0">
                <a:solidFill>
                  <a:srgbClr val="0070C0"/>
                </a:solidFill>
                <a:latin typeface="+mj-lt"/>
              </a:rPr>
              <a:t>Пскова </a:t>
            </a:r>
            <a:endParaRPr lang="ru-RU" sz="1600" dirty="0" smtClean="0">
              <a:solidFill>
                <a:srgbClr val="0070C0"/>
              </a:solidFill>
              <a:latin typeface="+mj-lt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70C0"/>
                </a:solidFill>
                <a:latin typeface="+mj-lt"/>
              </a:rPr>
              <a:t>Е</a:t>
            </a:r>
            <a:r>
              <a:rPr lang="ru-RU" sz="1600" dirty="0">
                <a:solidFill>
                  <a:srgbClr val="0070C0"/>
                </a:solidFill>
                <a:latin typeface="+mj-lt"/>
              </a:rPr>
              <a:t>. П. Примак </a:t>
            </a:r>
          </a:p>
        </p:txBody>
      </p:sp>
    </p:spTree>
    <p:extLst>
      <p:ext uri="{BB962C8B-B14F-4D97-AF65-F5344CB8AC3E}">
        <p14:creationId xmlns:p14="http://schemas.microsoft.com/office/powerpoint/2010/main" val="876060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895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Пользователь Windows</cp:lastModifiedBy>
  <cp:revision>20</cp:revision>
  <dcterms:created xsi:type="dcterms:W3CDTF">2019-04-03T10:34:55Z</dcterms:created>
  <dcterms:modified xsi:type="dcterms:W3CDTF">2019-06-04T08:34:48Z</dcterms:modified>
</cp:coreProperties>
</file>