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76" r:id="rId3"/>
    <p:sldId id="263" r:id="rId4"/>
    <p:sldId id="280" r:id="rId5"/>
    <p:sldId id="295" r:id="rId6"/>
    <p:sldId id="300" r:id="rId7"/>
    <p:sldId id="296" r:id="rId8"/>
    <p:sldId id="301" r:id="rId9"/>
    <p:sldId id="297" r:id="rId10"/>
    <p:sldId id="302" r:id="rId11"/>
    <p:sldId id="298" r:id="rId12"/>
    <p:sldId id="303" r:id="rId13"/>
    <p:sldId id="299" r:id="rId14"/>
    <p:sldId id="304" r:id="rId15"/>
    <p:sldId id="294" r:id="rId16"/>
    <p:sldId id="277" r:id="rId1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65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35683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7077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</a:rPr>
              <a:t>МАУК «Централизованная библиотечная система» г. Пскова</a:t>
            </a:r>
          </a:p>
          <a:p>
            <a:pPr algn="ctr"/>
            <a:r>
              <a:rPr lang="ru-RU" sz="1600" b="1" dirty="0">
                <a:solidFill>
                  <a:srgbClr val="0070C0"/>
                </a:solidFill>
              </a:rPr>
              <a:t>Центральная   городская   библиотека</a:t>
            </a:r>
          </a:p>
          <a:p>
            <a:pPr algn="ctr"/>
            <a:r>
              <a:rPr lang="ru-RU" sz="1600" b="1" dirty="0">
                <a:solidFill>
                  <a:srgbClr val="C00000"/>
                </a:solidFill>
              </a:rPr>
              <a:t>Центр правовой </a:t>
            </a:r>
            <a:r>
              <a:rPr lang="ru-RU" sz="1600" b="1" dirty="0" smtClean="0">
                <a:solidFill>
                  <a:srgbClr val="C00000"/>
                </a:solidFill>
              </a:rPr>
              <a:t>и социальной информации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0007" y="1059582"/>
            <a:ext cx="91556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0" b="1" dirty="0" smtClean="0">
                <a:solidFill>
                  <a:srgbClr val="0070C0"/>
                </a:solidFill>
              </a:rPr>
              <a:t>Новые книги </a:t>
            </a:r>
          </a:p>
          <a:p>
            <a:pPr algn="ctr"/>
            <a:r>
              <a:rPr lang="ru-RU" sz="7000" b="1" dirty="0" smtClean="0">
                <a:solidFill>
                  <a:srgbClr val="0070C0"/>
                </a:solidFill>
              </a:rPr>
              <a:t>по праву</a:t>
            </a:r>
            <a:endParaRPr lang="ru-RU" sz="70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Admin\Desktop\0d27tP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09" y="4461960"/>
            <a:ext cx="9165906" cy="68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4158" y="454112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2019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38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35683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" y="267494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C3300"/>
                </a:solidFill>
                <a:cs typeface="Times New Roman" pitchFamily="18" charset="0"/>
              </a:rPr>
              <a:t>Аналитические </a:t>
            </a:r>
          </a:p>
          <a:p>
            <a:pPr algn="ctr"/>
            <a:r>
              <a:rPr lang="ru-RU" sz="4000" b="1" dirty="0" smtClean="0">
                <a:solidFill>
                  <a:srgbClr val="0070C0"/>
                </a:solidFill>
                <a:cs typeface="Times New Roman" pitchFamily="18" charset="0"/>
              </a:rPr>
              <a:t>правовые сборники</a:t>
            </a:r>
          </a:p>
          <a:p>
            <a:pPr algn="ctr"/>
            <a:r>
              <a:rPr lang="ru-RU" sz="4400" b="1" dirty="0" smtClean="0">
                <a:solidFill>
                  <a:srgbClr val="0070C0"/>
                </a:solidFill>
                <a:cs typeface="Times New Roman" pitchFamily="18" charset="0"/>
              </a:rPr>
              <a:t>«Библиотечки «Российской газеты»</a:t>
            </a:r>
            <a:endParaRPr lang="ru-RU" sz="44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461960"/>
            <a:ext cx="9144001" cy="681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521" y="2787774"/>
            <a:ext cx="4181475" cy="87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8124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IMG_20180913_180124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481"/>
            <a:ext cx="9144000" cy="4987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152" y="4011910"/>
            <a:ext cx="91328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Тарасенкова, А. Н. </a:t>
            </a:r>
            <a:r>
              <a:rPr lang="ru-RU" b="1" dirty="0">
                <a:solidFill>
                  <a:srgbClr val="0070C0"/>
                </a:solidFill>
              </a:rPr>
              <a:t>Туризм: права отдыхающих и обязанности отправляющих отдыхать / А. Н. Тарасенкова. - </a:t>
            </a:r>
            <a:r>
              <a:rPr lang="ru-RU" b="1" dirty="0" smtClean="0">
                <a:solidFill>
                  <a:srgbClr val="0070C0"/>
                </a:solidFill>
              </a:rPr>
              <a:t>Москва </a:t>
            </a:r>
            <a:r>
              <a:rPr lang="ru-RU" b="1" dirty="0">
                <a:solidFill>
                  <a:srgbClr val="0070C0"/>
                </a:solidFill>
              </a:rPr>
              <a:t>: Российская газета, 2019. - 159 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11</a:t>
            </a:r>
            <a:r>
              <a:rPr lang="ru-RU" b="1" dirty="0" smtClean="0">
                <a:solidFill>
                  <a:srgbClr val="0070C0"/>
                </a:solidFill>
              </a:rPr>
              <a:t>).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3074" name="Picture 2" descr="C:\Users\Admin\Desktop\туризм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39502"/>
            <a:ext cx="2473609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60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" y="0"/>
            <a:ext cx="91450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062" y="32771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П</a:t>
            </a:r>
            <a:r>
              <a:rPr lang="ru-RU" sz="2800" b="1" dirty="0" smtClean="0">
                <a:solidFill>
                  <a:srgbClr val="C00000"/>
                </a:solidFill>
              </a:rPr>
              <a:t>рава отдыхающих и обязанности туроператоров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365" y="919267"/>
            <a:ext cx="8640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70C0"/>
                </a:solidFill>
              </a:rPr>
              <a:t>Книга </a:t>
            </a:r>
            <a:r>
              <a:rPr lang="ru-RU" sz="1600" b="1" dirty="0">
                <a:solidFill>
                  <a:srgbClr val="0070C0"/>
                </a:solidFill>
              </a:rPr>
              <a:t>посвящена правовому регулированию отношений, </a:t>
            </a:r>
            <a:r>
              <a:rPr lang="ru-RU" sz="1600" b="1" dirty="0" smtClean="0">
                <a:solidFill>
                  <a:srgbClr val="0070C0"/>
                </a:solidFill>
              </a:rPr>
              <a:t>возникающих </a:t>
            </a:r>
            <a:r>
              <a:rPr lang="ru-RU" sz="1600" b="1" dirty="0">
                <a:solidFill>
                  <a:srgbClr val="0070C0"/>
                </a:solidFill>
              </a:rPr>
              <a:t>при реализации права граждан на отдых, свободу передвижения </a:t>
            </a:r>
            <a:r>
              <a:rPr lang="ru-RU" sz="1600" b="1" dirty="0" smtClean="0">
                <a:solidFill>
                  <a:srgbClr val="0070C0"/>
                </a:solidFill>
              </a:rPr>
              <a:t>и иных </a:t>
            </a:r>
            <a:r>
              <a:rPr lang="ru-RU" sz="1600" b="1" dirty="0">
                <a:solidFill>
                  <a:srgbClr val="0070C0"/>
                </a:solidFill>
              </a:rPr>
              <a:t>прав при совершении путешествий</a:t>
            </a:r>
            <a:r>
              <a:rPr lang="ru-RU" sz="1600" b="1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endParaRPr lang="ru-RU" sz="1600" b="1" dirty="0">
              <a:solidFill>
                <a:srgbClr val="0070C0"/>
              </a:solidFill>
            </a:endParaRPr>
          </a:p>
          <a:p>
            <a:pPr algn="just"/>
            <a:r>
              <a:rPr lang="ru-RU" sz="1600" b="1" dirty="0">
                <a:solidFill>
                  <a:srgbClr val="0070C0"/>
                </a:solidFill>
              </a:rPr>
              <a:t>На что следует обратить внимание, заключая договор о </a:t>
            </a:r>
            <a:r>
              <a:rPr lang="ru-RU" sz="1600" b="1" dirty="0" smtClean="0">
                <a:solidFill>
                  <a:srgbClr val="0070C0"/>
                </a:solidFill>
              </a:rPr>
              <a:t>реализации туристского </a:t>
            </a:r>
            <a:r>
              <a:rPr lang="ru-RU" sz="1600" b="1" dirty="0">
                <a:solidFill>
                  <a:srgbClr val="0070C0"/>
                </a:solidFill>
              </a:rPr>
              <a:t>продукта? Какие права и обязанности есть у туристов? </a:t>
            </a:r>
            <a:endParaRPr lang="ru-RU" sz="1600" b="1" dirty="0" smtClean="0">
              <a:solidFill>
                <a:srgbClr val="0070C0"/>
              </a:solidFill>
            </a:endParaRPr>
          </a:p>
          <a:p>
            <a:pPr algn="just"/>
            <a:r>
              <a:rPr lang="ru-RU" sz="1600" b="1" dirty="0" smtClean="0">
                <a:solidFill>
                  <a:srgbClr val="0070C0"/>
                </a:solidFill>
              </a:rPr>
              <a:t>Как распределяется </a:t>
            </a:r>
            <a:r>
              <a:rPr lang="ru-RU" sz="1600" b="1" dirty="0">
                <a:solidFill>
                  <a:srgbClr val="0070C0"/>
                </a:solidFill>
              </a:rPr>
              <a:t>ответственность между туроператором и </a:t>
            </a:r>
            <a:r>
              <a:rPr lang="ru-RU" sz="1600" b="1" dirty="0" err="1">
                <a:solidFill>
                  <a:srgbClr val="0070C0"/>
                </a:solidFill>
              </a:rPr>
              <a:t>турагентом</a:t>
            </a:r>
            <a:r>
              <a:rPr lang="ru-RU" sz="1600" b="1" dirty="0">
                <a:solidFill>
                  <a:srgbClr val="0070C0"/>
                </a:solidFill>
              </a:rPr>
              <a:t>?</a:t>
            </a:r>
          </a:p>
          <a:p>
            <a:pPr algn="just"/>
            <a:r>
              <a:rPr lang="ru-RU" sz="1600" b="1" dirty="0">
                <a:solidFill>
                  <a:srgbClr val="0070C0"/>
                </a:solidFill>
              </a:rPr>
              <a:t>Куда можно обратиться за помощью, если неприятности возникли </a:t>
            </a:r>
            <a:r>
              <a:rPr lang="ru-RU" sz="1600" b="1" dirty="0" smtClean="0">
                <a:solidFill>
                  <a:srgbClr val="0070C0"/>
                </a:solidFill>
              </a:rPr>
              <a:t>во время </a:t>
            </a:r>
            <a:r>
              <a:rPr lang="ru-RU" sz="1600" b="1" dirty="0">
                <a:solidFill>
                  <a:srgbClr val="0070C0"/>
                </a:solidFill>
              </a:rPr>
              <a:t>отдыха за границей? </a:t>
            </a:r>
            <a:endParaRPr lang="ru-RU" sz="1600" b="1" dirty="0" smtClean="0">
              <a:solidFill>
                <a:srgbClr val="0070C0"/>
              </a:solidFill>
            </a:endParaRPr>
          </a:p>
          <a:p>
            <a:pPr algn="just"/>
            <a:r>
              <a:rPr lang="ru-RU" sz="1600" b="1" dirty="0" smtClean="0">
                <a:solidFill>
                  <a:srgbClr val="0070C0"/>
                </a:solidFill>
              </a:rPr>
              <a:t>В </a:t>
            </a:r>
            <a:r>
              <a:rPr lang="ru-RU" sz="1600" b="1" dirty="0">
                <a:solidFill>
                  <a:srgbClr val="0070C0"/>
                </a:solidFill>
              </a:rPr>
              <a:t>каком размере авиакомпания несет </a:t>
            </a:r>
            <a:r>
              <a:rPr lang="ru-RU" sz="1600" b="1" dirty="0" smtClean="0">
                <a:solidFill>
                  <a:srgbClr val="0070C0"/>
                </a:solidFill>
              </a:rPr>
              <a:t>ответственность </a:t>
            </a:r>
            <a:r>
              <a:rPr lang="ru-RU" sz="1600" b="1" dirty="0">
                <a:solidFill>
                  <a:srgbClr val="0070C0"/>
                </a:solidFill>
              </a:rPr>
              <a:t>в случае утраты, недостачи или повреждения (порчи) </a:t>
            </a:r>
            <a:r>
              <a:rPr lang="ru-RU" sz="1600" b="1" dirty="0" smtClean="0">
                <a:solidFill>
                  <a:srgbClr val="0070C0"/>
                </a:solidFill>
              </a:rPr>
              <a:t>багажа</a:t>
            </a:r>
            <a:r>
              <a:rPr lang="ru-RU" sz="1600" b="1" dirty="0">
                <a:solidFill>
                  <a:srgbClr val="0070C0"/>
                </a:solidFill>
              </a:rPr>
              <a:t>? </a:t>
            </a:r>
            <a:endParaRPr lang="ru-RU" sz="1600" b="1" dirty="0" smtClean="0">
              <a:solidFill>
                <a:srgbClr val="0070C0"/>
              </a:solidFill>
            </a:endParaRPr>
          </a:p>
          <a:p>
            <a:pPr algn="just"/>
            <a:r>
              <a:rPr lang="ru-RU" sz="1600" b="1" dirty="0" smtClean="0">
                <a:solidFill>
                  <a:srgbClr val="0070C0"/>
                </a:solidFill>
              </a:rPr>
              <a:t>Каким </a:t>
            </a:r>
            <a:r>
              <a:rPr lang="ru-RU" sz="1600" b="1" dirty="0">
                <a:solidFill>
                  <a:srgbClr val="0070C0"/>
                </a:solidFill>
              </a:rPr>
              <a:t>правилам подчиняются гостиницы? </a:t>
            </a:r>
            <a:endParaRPr lang="ru-RU" sz="1600" b="1" dirty="0" smtClean="0">
              <a:solidFill>
                <a:srgbClr val="0070C0"/>
              </a:solidFill>
            </a:endParaRPr>
          </a:p>
          <a:p>
            <a:pPr algn="just"/>
            <a:r>
              <a:rPr lang="ru-RU" sz="1600" b="1" dirty="0" smtClean="0">
                <a:solidFill>
                  <a:srgbClr val="0070C0"/>
                </a:solidFill>
              </a:rPr>
              <a:t>Как </a:t>
            </a:r>
            <a:r>
              <a:rPr lang="ru-RU" sz="1600" b="1" dirty="0">
                <a:solidFill>
                  <a:srgbClr val="0070C0"/>
                </a:solidFill>
              </a:rPr>
              <a:t>доказать факт </a:t>
            </a:r>
            <a:r>
              <a:rPr lang="ru-RU" sz="1600" b="1" dirty="0" smtClean="0">
                <a:solidFill>
                  <a:srgbClr val="0070C0"/>
                </a:solidFill>
              </a:rPr>
              <a:t>причинения </a:t>
            </a:r>
            <a:r>
              <a:rPr lang="ru-RU" sz="1600" b="1" dirty="0">
                <a:solidFill>
                  <a:srgbClr val="0070C0"/>
                </a:solidFill>
              </a:rPr>
              <a:t>вреда здоровью вследствие предоставления общепитом </a:t>
            </a:r>
            <a:r>
              <a:rPr lang="ru-RU" sz="1600" b="1" dirty="0" smtClean="0">
                <a:solidFill>
                  <a:srgbClr val="0070C0"/>
                </a:solidFill>
              </a:rPr>
              <a:t>услуги ненадлежащего </a:t>
            </a:r>
            <a:r>
              <a:rPr lang="ru-RU" sz="1600" b="1" dirty="0">
                <a:solidFill>
                  <a:srgbClr val="0070C0"/>
                </a:solidFill>
              </a:rPr>
              <a:t>качества? </a:t>
            </a:r>
            <a:endParaRPr lang="ru-RU" sz="1600" b="1" dirty="0" smtClean="0">
              <a:solidFill>
                <a:srgbClr val="0070C0"/>
              </a:solidFill>
            </a:endParaRPr>
          </a:p>
          <a:p>
            <a:pPr algn="just"/>
            <a:endParaRPr lang="ru-RU" sz="1600" b="1" dirty="0">
              <a:solidFill>
                <a:srgbClr val="0070C0"/>
              </a:solidFill>
            </a:endParaRPr>
          </a:p>
          <a:p>
            <a:pPr algn="just"/>
            <a:r>
              <a:rPr lang="ru-RU" sz="1600" b="1" dirty="0" smtClean="0">
                <a:solidFill>
                  <a:srgbClr val="0070C0"/>
                </a:solidFill>
              </a:rPr>
              <a:t>Ответы </a:t>
            </a:r>
            <a:r>
              <a:rPr lang="ru-RU" sz="1600" b="1" dirty="0">
                <a:solidFill>
                  <a:srgbClr val="0070C0"/>
                </a:solidFill>
              </a:rPr>
              <a:t>на эти и другие вопросы вы найдете </a:t>
            </a:r>
            <a:r>
              <a:rPr lang="ru-RU" sz="1600" b="1" dirty="0" smtClean="0">
                <a:solidFill>
                  <a:srgbClr val="0070C0"/>
                </a:solidFill>
              </a:rPr>
              <a:t>в книге.</a:t>
            </a:r>
            <a:endParaRPr lang="ru-RU" sz="1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56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IMG_20180913_180124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481"/>
            <a:ext cx="9144000" cy="4987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4083918"/>
            <a:ext cx="91328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Б</a:t>
            </a:r>
            <a:r>
              <a:rPr lang="ru-RU" b="1" dirty="0" smtClean="0">
                <a:solidFill>
                  <a:srgbClr val="0070C0"/>
                </a:solidFill>
              </a:rPr>
              <a:t>урняшев, Д. В. </a:t>
            </a:r>
            <a:r>
              <a:rPr lang="ru-RU" b="1" dirty="0">
                <a:solidFill>
                  <a:srgbClr val="0070C0"/>
                </a:solidFill>
              </a:rPr>
              <a:t>Все об аренде: недвижимость, транспорт и другое имущество / Д. В. Бурняшев. - </a:t>
            </a:r>
            <a:r>
              <a:rPr lang="ru-RU" b="1" dirty="0" smtClean="0">
                <a:solidFill>
                  <a:srgbClr val="0070C0"/>
                </a:solidFill>
              </a:rPr>
              <a:t>Москва </a:t>
            </a:r>
            <a:r>
              <a:rPr lang="ru-RU" b="1" dirty="0">
                <a:solidFill>
                  <a:srgbClr val="0070C0"/>
                </a:solidFill>
              </a:rPr>
              <a:t>: Российская газета, 2019. - 159 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12</a:t>
            </a:r>
            <a:r>
              <a:rPr lang="ru-RU" b="1" dirty="0" smtClean="0">
                <a:solidFill>
                  <a:srgbClr val="0070C0"/>
                </a:solidFill>
              </a:rPr>
              <a:t>).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122" name="Picture 2" descr="C:\Users\Admin\Desktop\f40ec64c63344cf5f02e8faf3ba0fd6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6036"/>
            <a:ext cx="2520280" cy="3595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97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" y="0"/>
            <a:ext cx="91450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062" y="32771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Аренда недвижимости, земли, транспорта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365" y="919267"/>
            <a:ext cx="86409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В </a:t>
            </a:r>
            <a:r>
              <a:rPr lang="ru-RU" b="1" dirty="0">
                <a:solidFill>
                  <a:srgbClr val="0070C0"/>
                </a:solidFill>
              </a:rPr>
              <a:t>книге рассматриваются общие вопросы правового </a:t>
            </a:r>
            <a:r>
              <a:rPr lang="ru-RU" b="1" dirty="0" smtClean="0">
                <a:solidFill>
                  <a:srgbClr val="0070C0"/>
                </a:solidFill>
              </a:rPr>
              <a:t>регулирования арендных </a:t>
            </a:r>
            <a:r>
              <a:rPr lang="ru-RU" b="1" dirty="0">
                <a:solidFill>
                  <a:srgbClr val="0070C0"/>
                </a:solidFill>
              </a:rPr>
              <a:t>отношений, а также такие виды аренды, как аренда зданий </a:t>
            </a:r>
            <a:r>
              <a:rPr lang="ru-RU" b="1" dirty="0" smtClean="0">
                <a:solidFill>
                  <a:srgbClr val="0070C0"/>
                </a:solidFill>
              </a:rPr>
              <a:t>и сооружений</a:t>
            </a:r>
            <a:r>
              <a:rPr lang="ru-RU" b="1" dirty="0">
                <a:solidFill>
                  <a:srgbClr val="0070C0"/>
                </a:solidFill>
              </a:rPr>
              <a:t>, общего имущества в многоквартирном доме, </a:t>
            </a:r>
            <a:r>
              <a:rPr lang="ru-RU" b="1" dirty="0" smtClean="0">
                <a:solidFill>
                  <a:srgbClr val="0070C0"/>
                </a:solidFill>
              </a:rPr>
              <a:t>земельных участков</a:t>
            </a:r>
            <a:r>
              <a:rPr lang="ru-RU" b="1" dirty="0">
                <a:solidFill>
                  <a:srgbClr val="0070C0"/>
                </a:solidFill>
              </a:rPr>
              <a:t>, транспорта, финансовая аренда (лизинг</a:t>
            </a:r>
            <a:r>
              <a:rPr lang="ru-RU" b="1" dirty="0" smtClean="0">
                <a:solidFill>
                  <a:srgbClr val="0070C0"/>
                </a:solidFill>
              </a:rPr>
              <a:t>).</a:t>
            </a:r>
          </a:p>
          <a:p>
            <a:pPr algn="just"/>
            <a:endParaRPr lang="ru-RU" b="1" dirty="0">
              <a:solidFill>
                <a:srgbClr val="0070C0"/>
              </a:solidFill>
            </a:endParaRPr>
          </a:p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Прочитав </a:t>
            </a:r>
            <a:r>
              <a:rPr lang="ru-RU" b="1" dirty="0">
                <a:solidFill>
                  <a:srgbClr val="0070C0"/>
                </a:solidFill>
              </a:rPr>
              <a:t>ее, </a:t>
            </a:r>
            <a:r>
              <a:rPr lang="ru-RU" b="1" dirty="0" smtClean="0">
                <a:solidFill>
                  <a:srgbClr val="0070C0"/>
                </a:solidFill>
              </a:rPr>
              <a:t>вы узнаете</a:t>
            </a:r>
            <a:r>
              <a:rPr lang="ru-RU" b="1" dirty="0">
                <a:solidFill>
                  <a:srgbClr val="0070C0"/>
                </a:solidFill>
              </a:rPr>
              <a:t>, с какого момента арендатор обязан </a:t>
            </a:r>
            <a:r>
              <a:rPr lang="ru-RU" b="1" dirty="0" smtClean="0">
                <a:solidFill>
                  <a:srgbClr val="0070C0"/>
                </a:solidFill>
              </a:rPr>
              <a:t>оплачивать арендную </a:t>
            </a:r>
            <a:r>
              <a:rPr lang="ru-RU" b="1" dirty="0">
                <a:solidFill>
                  <a:srgbClr val="0070C0"/>
                </a:solidFill>
              </a:rPr>
              <a:t>плату, как оформить возврат арендованного помещения, </a:t>
            </a:r>
            <a:r>
              <a:rPr lang="ru-RU" b="1" dirty="0" smtClean="0">
                <a:solidFill>
                  <a:srgbClr val="0070C0"/>
                </a:solidFill>
              </a:rPr>
              <a:t>кто имеет </a:t>
            </a:r>
            <a:r>
              <a:rPr lang="ru-RU" b="1" dirty="0">
                <a:solidFill>
                  <a:srgbClr val="0070C0"/>
                </a:solidFill>
              </a:rPr>
              <a:t>право сдавать в аренду общее имущество в </a:t>
            </a:r>
            <a:r>
              <a:rPr lang="ru-RU" b="1" dirty="0" smtClean="0">
                <a:solidFill>
                  <a:srgbClr val="0070C0"/>
                </a:solidFill>
              </a:rPr>
              <a:t>многоквартирном доме</a:t>
            </a:r>
            <a:r>
              <a:rPr lang="ru-RU" b="1" dirty="0">
                <a:solidFill>
                  <a:srgbClr val="0070C0"/>
                </a:solidFill>
              </a:rPr>
              <a:t>, может ли лесной участок быть объектом договора аренды </a:t>
            </a:r>
            <a:r>
              <a:rPr lang="ru-RU" b="1" dirty="0" smtClean="0">
                <a:solidFill>
                  <a:srgbClr val="0070C0"/>
                </a:solidFill>
              </a:rPr>
              <a:t>земли, какими </a:t>
            </a:r>
            <a:r>
              <a:rPr lang="ru-RU" b="1" dirty="0">
                <a:solidFill>
                  <a:srgbClr val="0070C0"/>
                </a:solidFill>
              </a:rPr>
              <a:t>правами и обязанностями обладают стороны договора </a:t>
            </a:r>
            <a:r>
              <a:rPr lang="ru-RU" b="1" dirty="0" smtClean="0">
                <a:solidFill>
                  <a:srgbClr val="0070C0"/>
                </a:solidFill>
              </a:rPr>
              <a:t>лизинга, что </a:t>
            </a:r>
            <a:r>
              <a:rPr lang="ru-RU" b="1" dirty="0">
                <a:solidFill>
                  <a:srgbClr val="0070C0"/>
                </a:solidFill>
              </a:rPr>
              <a:t>необходимо указать в договоре аренды транспортного средства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79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IMG_20180913_180124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481"/>
            <a:ext cx="9144000" cy="4987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75" y="4083918"/>
            <a:ext cx="91328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Ситникова, Е. Г. Расторжение </a:t>
            </a:r>
            <a:r>
              <a:rPr lang="ru-RU" b="1" dirty="0">
                <a:solidFill>
                  <a:srgbClr val="0070C0"/>
                </a:solidFill>
              </a:rPr>
              <a:t>трудового договора : (анализ актуальной судебной практики, рекомендации) / Е. Г. Ситникова, Н. В. </a:t>
            </a:r>
            <a:r>
              <a:rPr lang="ru-RU" b="1" dirty="0" err="1">
                <a:solidFill>
                  <a:srgbClr val="0070C0"/>
                </a:solidFill>
              </a:rPr>
              <a:t>Сенаторова</a:t>
            </a:r>
            <a:r>
              <a:rPr lang="ru-RU" b="1" dirty="0">
                <a:solidFill>
                  <a:srgbClr val="0070C0"/>
                </a:solidFill>
              </a:rPr>
              <a:t>. - </a:t>
            </a:r>
            <a:r>
              <a:rPr lang="ru-RU" b="1" dirty="0" smtClean="0">
                <a:solidFill>
                  <a:srgbClr val="0070C0"/>
                </a:solidFill>
              </a:rPr>
              <a:t>Москва </a:t>
            </a:r>
            <a:r>
              <a:rPr lang="ru-RU" b="1" dirty="0">
                <a:solidFill>
                  <a:srgbClr val="0070C0"/>
                </a:solidFill>
              </a:rPr>
              <a:t>: Российская газета, 2019. - 159 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13</a:t>
            </a:r>
            <a:r>
              <a:rPr lang="ru-RU" b="1" dirty="0" smtClean="0">
                <a:solidFill>
                  <a:srgbClr val="0070C0"/>
                </a:solidFill>
              </a:rPr>
              <a:t>).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146" name="Picture 2" descr="C:\Users\Admin\Desktop\96da8d5ad2422169a3cb5328836e34f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92584"/>
            <a:ext cx="2534842" cy="361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8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" y="0"/>
            <a:ext cx="91450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062" y="32771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Расторжение трудового договора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365" y="919267"/>
            <a:ext cx="8640960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b="1" dirty="0" smtClean="0">
                <a:solidFill>
                  <a:srgbClr val="0070C0"/>
                </a:solidFill>
              </a:rPr>
              <a:t>В </a:t>
            </a:r>
            <a:r>
              <a:rPr lang="ru-RU" sz="1700" b="1" dirty="0">
                <a:solidFill>
                  <a:srgbClr val="0070C0"/>
                </a:solidFill>
              </a:rPr>
              <a:t>книге рассматриваются отдельные основания прекращения </a:t>
            </a:r>
            <a:r>
              <a:rPr lang="ru-RU" sz="1700" b="1" dirty="0" smtClean="0">
                <a:solidFill>
                  <a:srgbClr val="0070C0"/>
                </a:solidFill>
              </a:rPr>
              <a:t>трудовых </a:t>
            </a:r>
            <a:r>
              <a:rPr lang="ru-RU" sz="1700" b="1" dirty="0">
                <a:solidFill>
                  <a:srgbClr val="0070C0"/>
                </a:solidFill>
              </a:rPr>
              <a:t>договоров</a:t>
            </a:r>
            <a:r>
              <a:rPr lang="ru-RU" sz="1700" b="1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endParaRPr lang="ru-RU" sz="1700" b="1" dirty="0">
              <a:solidFill>
                <a:srgbClr val="0070C0"/>
              </a:solidFill>
            </a:endParaRPr>
          </a:p>
          <a:p>
            <a:pPr algn="just"/>
            <a:r>
              <a:rPr lang="ru-RU" sz="1700" b="1" dirty="0">
                <a:solidFill>
                  <a:srgbClr val="0070C0"/>
                </a:solidFill>
              </a:rPr>
              <a:t>С какими сложностями могут столкнуться </a:t>
            </a:r>
            <a:r>
              <a:rPr lang="ru-RU" sz="1700" b="1" dirty="0" err="1">
                <a:solidFill>
                  <a:srgbClr val="0070C0"/>
                </a:solidFill>
              </a:rPr>
              <a:t>правоприменители</a:t>
            </a:r>
            <a:r>
              <a:rPr lang="ru-RU" sz="1700" b="1" dirty="0">
                <a:solidFill>
                  <a:srgbClr val="0070C0"/>
                </a:solidFill>
              </a:rPr>
              <a:t> </a:t>
            </a:r>
            <a:r>
              <a:rPr lang="ru-RU" sz="1700" b="1" dirty="0" smtClean="0">
                <a:solidFill>
                  <a:srgbClr val="0070C0"/>
                </a:solidFill>
              </a:rPr>
              <a:t>при заключении </a:t>
            </a:r>
            <a:r>
              <a:rPr lang="ru-RU" sz="1700" b="1" dirty="0">
                <a:solidFill>
                  <a:srgbClr val="0070C0"/>
                </a:solidFill>
              </a:rPr>
              <a:t>соглашений о расторжении трудового договора? </a:t>
            </a:r>
            <a:endParaRPr lang="ru-RU" sz="1700" b="1" dirty="0" smtClean="0">
              <a:solidFill>
                <a:srgbClr val="0070C0"/>
              </a:solidFill>
            </a:endParaRPr>
          </a:p>
          <a:p>
            <a:pPr algn="just"/>
            <a:r>
              <a:rPr lang="ru-RU" sz="1700" b="1" dirty="0" smtClean="0">
                <a:solidFill>
                  <a:srgbClr val="0070C0"/>
                </a:solidFill>
              </a:rPr>
              <a:t>Можно ли продлить </a:t>
            </a:r>
            <a:r>
              <a:rPr lang="ru-RU" sz="1700" b="1" dirty="0">
                <a:solidFill>
                  <a:srgbClr val="0070C0"/>
                </a:solidFill>
              </a:rPr>
              <a:t>срок трудового договора соглашением сторон? </a:t>
            </a:r>
            <a:endParaRPr lang="ru-RU" sz="1700" b="1" dirty="0" smtClean="0">
              <a:solidFill>
                <a:srgbClr val="0070C0"/>
              </a:solidFill>
            </a:endParaRPr>
          </a:p>
          <a:p>
            <a:pPr algn="just"/>
            <a:r>
              <a:rPr lang="ru-RU" sz="1700" b="1" dirty="0" smtClean="0">
                <a:solidFill>
                  <a:srgbClr val="0070C0"/>
                </a:solidFill>
              </a:rPr>
              <a:t>Вправе </a:t>
            </a:r>
            <a:r>
              <a:rPr lang="ru-RU" sz="1700" b="1" dirty="0">
                <a:solidFill>
                  <a:srgbClr val="0070C0"/>
                </a:solidFill>
              </a:rPr>
              <a:t>ли </a:t>
            </a:r>
            <a:r>
              <a:rPr lang="ru-RU" sz="1700" b="1" dirty="0" smtClean="0">
                <a:solidFill>
                  <a:srgbClr val="0070C0"/>
                </a:solidFill>
              </a:rPr>
              <a:t>работник </a:t>
            </a:r>
            <a:r>
              <a:rPr lang="ru-RU" sz="1700" b="1" dirty="0">
                <a:solidFill>
                  <a:srgbClr val="0070C0"/>
                </a:solidFill>
              </a:rPr>
              <a:t>направить работодателю заявление об увольнении по </a:t>
            </a:r>
            <a:r>
              <a:rPr lang="ru-RU" sz="1700" b="1" dirty="0" smtClean="0">
                <a:solidFill>
                  <a:srgbClr val="0070C0"/>
                </a:solidFill>
              </a:rPr>
              <a:t>собственному </a:t>
            </a:r>
            <a:r>
              <a:rPr lang="ru-RU" sz="1700" b="1" dirty="0">
                <a:solidFill>
                  <a:srgbClr val="0070C0"/>
                </a:solidFill>
              </a:rPr>
              <a:t>желанию по электронной почте? </a:t>
            </a:r>
            <a:endParaRPr lang="ru-RU" sz="1700" b="1" dirty="0" smtClean="0">
              <a:solidFill>
                <a:srgbClr val="0070C0"/>
              </a:solidFill>
            </a:endParaRPr>
          </a:p>
          <a:p>
            <a:pPr algn="just"/>
            <a:r>
              <a:rPr lang="ru-RU" sz="1700" b="1" dirty="0" smtClean="0">
                <a:solidFill>
                  <a:srgbClr val="0070C0"/>
                </a:solidFill>
              </a:rPr>
              <a:t>Может </a:t>
            </a:r>
            <a:r>
              <a:rPr lang="ru-RU" sz="1700" b="1" dirty="0">
                <a:solidFill>
                  <a:srgbClr val="0070C0"/>
                </a:solidFill>
              </a:rPr>
              <a:t>ли быть расторгнут </a:t>
            </a:r>
            <a:r>
              <a:rPr lang="ru-RU" sz="1700" b="1" dirty="0" smtClean="0">
                <a:solidFill>
                  <a:srgbClr val="0070C0"/>
                </a:solidFill>
              </a:rPr>
              <a:t>трудовой </a:t>
            </a:r>
            <a:r>
              <a:rPr lang="ru-RU" sz="1700" b="1" dirty="0">
                <a:solidFill>
                  <a:srgbClr val="0070C0"/>
                </a:solidFill>
              </a:rPr>
              <a:t>договор на стадии конкурсного производства в связи с </a:t>
            </a:r>
            <a:r>
              <a:rPr lang="ru-RU" sz="1700" b="1" dirty="0" smtClean="0">
                <a:solidFill>
                  <a:srgbClr val="0070C0"/>
                </a:solidFill>
              </a:rPr>
              <a:t>ликвидацией организации</a:t>
            </a:r>
            <a:r>
              <a:rPr lang="ru-RU" sz="1700" b="1" dirty="0">
                <a:solidFill>
                  <a:srgbClr val="0070C0"/>
                </a:solidFill>
              </a:rPr>
              <a:t>? </a:t>
            </a:r>
            <a:endParaRPr lang="ru-RU" sz="1700" b="1" dirty="0" smtClean="0">
              <a:solidFill>
                <a:srgbClr val="0070C0"/>
              </a:solidFill>
            </a:endParaRPr>
          </a:p>
          <a:p>
            <a:pPr algn="just"/>
            <a:r>
              <a:rPr lang="ru-RU" sz="1700" b="1" dirty="0" smtClean="0">
                <a:solidFill>
                  <a:srgbClr val="0070C0"/>
                </a:solidFill>
              </a:rPr>
              <a:t>Какие </a:t>
            </a:r>
            <a:r>
              <a:rPr lang="ru-RU" sz="1700" b="1" dirty="0">
                <a:solidFill>
                  <a:srgbClr val="0070C0"/>
                </a:solidFill>
              </a:rPr>
              <a:t>должности должны быть предложены </a:t>
            </a:r>
            <a:r>
              <a:rPr lang="ru-RU" sz="1700" b="1" dirty="0" smtClean="0">
                <a:solidFill>
                  <a:srgbClr val="0070C0"/>
                </a:solidFill>
              </a:rPr>
              <a:t>высвобождаемым </a:t>
            </a:r>
            <a:r>
              <a:rPr lang="ru-RU" sz="1700" b="1" dirty="0">
                <a:solidFill>
                  <a:srgbClr val="0070C0"/>
                </a:solidFill>
              </a:rPr>
              <a:t>работникам? </a:t>
            </a:r>
            <a:endParaRPr lang="ru-RU" sz="1700" b="1" dirty="0" smtClean="0">
              <a:solidFill>
                <a:srgbClr val="0070C0"/>
              </a:solidFill>
            </a:endParaRPr>
          </a:p>
          <a:p>
            <a:pPr algn="just"/>
            <a:r>
              <a:rPr lang="ru-RU" sz="1700" b="1" dirty="0" smtClean="0">
                <a:solidFill>
                  <a:srgbClr val="0070C0"/>
                </a:solidFill>
              </a:rPr>
              <a:t>Что </a:t>
            </a:r>
            <a:r>
              <a:rPr lang="ru-RU" sz="1700" b="1" dirty="0">
                <a:solidFill>
                  <a:srgbClr val="0070C0"/>
                </a:solidFill>
              </a:rPr>
              <a:t>такое «злоупотребление правом» в трудовых </a:t>
            </a:r>
            <a:r>
              <a:rPr lang="ru-RU" sz="1700" b="1" dirty="0" smtClean="0">
                <a:solidFill>
                  <a:srgbClr val="0070C0"/>
                </a:solidFill>
              </a:rPr>
              <a:t>отношениях?</a:t>
            </a:r>
          </a:p>
          <a:p>
            <a:pPr algn="just"/>
            <a:endParaRPr lang="ru-RU" sz="1700" b="1" dirty="0" smtClean="0">
              <a:solidFill>
                <a:srgbClr val="0070C0"/>
              </a:solidFill>
            </a:endParaRPr>
          </a:p>
          <a:p>
            <a:pPr algn="just"/>
            <a:r>
              <a:rPr lang="ru-RU" sz="1700" b="1" dirty="0" smtClean="0">
                <a:solidFill>
                  <a:srgbClr val="0070C0"/>
                </a:solidFill>
              </a:rPr>
              <a:t>Ответы </a:t>
            </a:r>
            <a:r>
              <a:rPr lang="ru-RU" sz="1700" b="1" dirty="0">
                <a:solidFill>
                  <a:srgbClr val="0070C0"/>
                </a:solidFill>
              </a:rPr>
              <a:t>на эти и другие вопросы вы найдете в книге</a:t>
            </a:r>
            <a:r>
              <a:rPr lang="ru-RU" sz="1700" b="1" dirty="0" smtClean="0">
                <a:solidFill>
                  <a:srgbClr val="0070C0"/>
                </a:solidFill>
              </a:rPr>
              <a:t>.</a:t>
            </a:r>
            <a:endParaRPr lang="ru-RU" sz="17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116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IMG_20180913_180124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481"/>
            <a:ext cx="9144000" cy="4987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575" y="4083918"/>
            <a:ext cx="91328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Апестина, </a:t>
            </a:r>
            <a:r>
              <a:rPr lang="ru-RU" b="1" dirty="0">
                <a:solidFill>
                  <a:srgbClr val="0070C0"/>
                </a:solidFill>
              </a:rPr>
              <a:t>М. Н. Покупка и возврат билетов на культурно-зрелищные мероприятия: правовой аспект / М. Н. Апестина. - </a:t>
            </a:r>
            <a:r>
              <a:rPr lang="ru-RU" b="1" dirty="0" smtClean="0">
                <a:solidFill>
                  <a:srgbClr val="0070C0"/>
                </a:solidFill>
              </a:rPr>
              <a:t>Москва </a:t>
            </a:r>
            <a:r>
              <a:rPr lang="ru-RU" b="1" dirty="0">
                <a:solidFill>
                  <a:srgbClr val="0070C0"/>
                </a:solidFill>
              </a:rPr>
              <a:t>: Российская газета, 2019. - 143 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14</a:t>
            </a:r>
            <a:r>
              <a:rPr lang="ru-RU" b="1" dirty="0" smtClean="0">
                <a:solidFill>
                  <a:srgbClr val="0070C0"/>
                </a:solidFill>
              </a:rPr>
              <a:t>).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7170" name="Picture 2" descr="C:\Users\Admin\Desktop\f67bbfec3959effb0ebfadfc06a90a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82823"/>
            <a:ext cx="2520280" cy="359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804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" y="0"/>
            <a:ext cx="91450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062" y="32771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Покупка и возврат билетов 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на культурно-зрелищные мероприятия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012" y="1294477"/>
            <a:ext cx="8640960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b="1" dirty="0" smtClean="0">
                <a:solidFill>
                  <a:srgbClr val="0070C0"/>
                </a:solidFill>
              </a:rPr>
              <a:t>В </a:t>
            </a:r>
            <a:r>
              <a:rPr lang="ru-RU" sz="1700" b="1" dirty="0">
                <a:solidFill>
                  <a:srgbClr val="0070C0"/>
                </a:solidFill>
              </a:rPr>
              <a:t>книге рассматриваются вопросы, связанные с приобретением </a:t>
            </a:r>
            <a:r>
              <a:rPr lang="ru-RU" sz="1700" b="1" dirty="0" smtClean="0">
                <a:solidFill>
                  <a:srgbClr val="0070C0"/>
                </a:solidFill>
              </a:rPr>
              <a:t>и возвратом </a:t>
            </a:r>
            <a:r>
              <a:rPr lang="ru-RU" sz="1700" b="1" dirty="0">
                <a:solidFill>
                  <a:srgbClr val="0070C0"/>
                </a:solidFill>
              </a:rPr>
              <a:t>билетов на культурно-зрелищные мероприятия. </a:t>
            </a:r>
            <a:r>
              <a:rPr lang="ru-RU" sz="1700" b="1" dirty="0" smtClean="0">
                <a:solidFill>
                  <a:srgbClr val="0070C0"/>
                </a:solidFill>
              </a:rPr>
              <a:t>Прочитав ее, вы узнаете</a:t>
            </a:r>
            <a:r>
              <a:rPr lang="ru-RU" sz="1700" b="1" dirty="0">
                <a:solidFill>
                  <a:srgbClr val="0070C0"/>
                </a:solidFill>
              </a:rPr>
              <a:t>, на что обращать внимание при покупке билета,</a:t>
            </a:r>
          </a:p>
          <a:p>
            <a:pPr algn="just"/>
            <a:r>
              <a:rPr lang="ru-RU" sz="1700" b="1" dirty="0">
                <a:solidFill>
                  <a:srgbClr val="0070C0"/>
                </a:solidFill>
              </a:rPr>
              <a:t>можно ли взыскать денежные средства с агента (билетного оператора) </a:t>
            </a:r>
            <a:r>
              <a:rPr lang="ru-RU" sz="1700" b="1" dirty="0" smtClean="0">
                <a:solidFill>
                  <a:srgbClr val="0070C0"/>
                </a:solidFill>
              </a:rPr>
              <a:t>в случае </a:t>
            </a:r>
            <a:r>
              <a:rPr lang="ru-RU" sz="1700" b="1" dirty="0">
                <a:solidFill>
                  <a:srgbClr val="0070C0"/>
                </a:solidFill>
              </a:rPr>
              <a:t>отказа покупателя билета от посещения мероприятия до его </a:t>
            </a:r>
            <a:r>
              <a:rPr lang="ru-RU" sz="1700" b="1" dirty="0" smtClean="0">
                <a:solidFill>
                  <a:srgbClr val="0070C0"/>
                </a:solidFill>
              </a:rPr>
              <a:t>начала</a:t>
            </a:r>
            <a:r>
              <a:rPr lang="ru-RU" sz="1700" b="1" dirty="0">
                <a:solidFill>
                  <a:srgbClr val="0070C0"/>
                </a:solidFill>
              </a:rPr>
              <a:t>, как вернуть денежные средства за билет, приобретенный на </a:t>
            </a:r>
            <a:r>
              <a:rPr lang="ru-RU" sz="1700" b="1" dirty="0" smtClean="0">
                <a:solidFill>
                  <a:srgbClr val="0070C0"/>
                </a:solidFill>
              </a:rPr>
              <a:t>отмененное</a:t>
            </a:r>
            <a:r>
              <a:rPr lang="ru-RU" sz="1700" b="1" dirty="0">
                <a:solidFill>
                  <a:srgbClr val="0070C0"/>
                </a:solidFill>
              </a:rPr>
              <a:t>, замененное или перенесенное мероприятие</a:t>
            </a:r>
            <a:r>
              <a:rPr lang="ru-RU" sz="1700" b="1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endParaRPr lang="ru-RU" sz="1700" b="1" dirty="0" smtClean="0">
              <a:solidFill>
                <a:srgbClr val="0070C0"/>
              </a:solidFill>
            </a:endParaRPr>
          </a:p>
          <a:p>
            <a:pPr algn="just"/>
            <a:r>
              <a:rPr lang="ru-RU" sz="1700" b="1" dirty="0">
                <a:solidFill>
                  <a:srgbClr val="0070C0"/>
                </a:solidFill>
              </a:rPr>
              <a:t>Книга будет полезна обычным гражданам, а также специалистам </a:t>
            </a:r>
            <a:r>
              <a:rPr lang="ru-RU" sz="1700" b="1" dirty="0" smtClean="0">
                <a:solidFill>
                  <a:srgbClr val="0070C0"/>
                </a:solidFill>
              </a:rPr>
              <a:t>организаций </a:t>
            </a:r>
            <a:r>
              <a:rPr lang="ru-RU" sz="1700" b="1" dirty="0">
                <a:solidFill>
                  <a:srgbClr val="0070C0"/>
                </a:solidFill>
              </a:rPr>
              <a:t>и индивидуальным предпринимателям, оказывающим </a:t>
            </a:r>
            <a:r>
              <a:rPr lang="ru-RU" sz="1700" b="1" dirty="0" smtClean="0">
                <a:solidFill>
                  <a:srgbClr val="0070C0"/>
                </a:solidFill>
              </a:rPr>
              <a:t>услуги в </a:t>
            </a:r>
            <a:r>
              <a:rPr lang="ru-RU" sz="1700" b="1" dirty="0">
                <a:solidFill>
                  <a:srgbClr val="0070C0"/>
                </a:solidFill>
              </a:rPr>
              <a:t>сфере культурно-массовых мероприятий.</a:t>
            </a:r>
          </a:p>
        </p:txBody>
      </p:sp>
    </p:spTree>
    <p:extLst>
      <p:ext uri="{BB962C8B-B14F-4D97-AF65-F5344CB8AC3E}">
        <p14:creationId xmlns:p14="http://schemas.microsoft.com/office/powerpoint/2010/main" val="2491720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IMG_20180913_180124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481"/>
            <a:ext cx="9144000" cy="4987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-14928" y="4155926"/>
            <a:ext cx="9132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Духанина, Л. Н. Учителя </a:t>
            </a:r>
            <a:r>
              <a:rPr lang="ru-RU" b="1" dirty="0">
                <a:solidFill>
                  <a:srgbClr val="0070C0"/>
                </a:solidFill>
              </a:rPr>
              <a:t>и ученики: права и обязанности / Л. Н. Духанина. - </a:t>
            </a:r>
            <a:r>
              <a:rPr lang="ru-RU" b="1" dirty="0" smtClean="0">
                <a:solidFill>
                  <a:srgbClr val="0070C0"/>
                </a:solidFill>
              </a:rPr>
              <a:t>Москва </a:t>
            </a:r>
            <a:r>
              <a:rPr lang="ru-RU" b="1" dirty="0">
                <a:solidFill>
                  <a:srgbClr val="0070C0"/>
                </a:solidFill>
              </a:rPr>
              <a:t>: Российская газета, 2019. - 143 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15</a:t>
            </a:r>
            <a:r>
              <a:rPr lang="ru-RU" b="1" dirty="0" smtClean="0">
                <a:solidFill>
                  <a:srgbClr val="0070C0"/>
                </a:solidFill>
              </a:rPr>
              <a:t>).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8194" name="Picture 2" descr="C:\Users\Admin\Desktop\2727b2d060898f47409aa7126bfb77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40" y="339502"/>
            <a:ext cx="2468126" cy="352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350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" y="0"/>
            <a:ext cx="91450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062" y="32771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Учителя и ученики: права и обязанности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365" y="919267"/>
            <a:ext cx="86409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В </a:t>
            </a:r>
            <a:r>
              <a:rPr lang="ru-RU" b="1" dirty="0">
                <a:solidFill>
                  <a:srgbClr val="0070C0"/>
                </a:solidFill>
              </a:rPr>
              <a:t>книге рассматривается правовое регулирование отношений в </a:t>
            </a:r>
            <a:r>
              <a:rPr lang="ru-RU" b="1" dirty="0" smtClean="0">
                <a:solidFill>
                  <a:srgbClr val="0070C0"/>
                </a:solidFill>
              </a:rPr>
              <a:t>сфере </a:t>
            </a:r>
            <a:r>
              <a:rPr lang="ru-RU" b="1" dirty="0">
                <a:solidFill>
                  <a:srgbClr val="0070C0"/>
                </a:solidFill>
              </a:rPr>
              <a:t>образования. </a:t>
            </a:r>
            <a:endParaRPr lang="ru-RU" b="1" dirty="0" smtClean="0">
              <a:solidFill>
                <a:srgbClr val="0070C0"/>
              </a:solidFill>
            </a:endParaRPr>
          </a:p>
          <a:p>
            <a:pPr algn="just"/>
            <a:r>
              <a:rPr lang="ru-RU" b="1" dirty="0" smtClean="0">
                <a:solidFill>
                  <a:srgbClr val="0070C0"/>
                </a:solidFill>
              </a:rPr>
              <a:t>Прочитав </a:t>
            </a:r>
            <a:r>
              <a:rPr lang="ru-RU" b="1" dirty="0">
                <a:solidFill>
                  <a:srgbClr val="0070C0"/>
                </a:solidFill>
              </a:rPr>
              <a:t>ее, </a:t>
            </a:r>
            <a:r>
              <a:rPr lang="ru-RU" b="1" dirty="0" smtClean="0">
                <a:solidFill>
                  <a:srgbClr val="0070C0"/>
                </a:solidFill>
              </a:rPr>
              <a:t>вы </a:t>
            </a:r>
            <a:r>
              <a:rPr lang="ru-RU" b="1" dirty="0">
                <a:solidFill>
                  <a:srgbClr val="0070C0"/>
                </a:solidFill>
              </a:rPr>
              <a:t>узнаете, какие права </a:t>
            </a:r>
            <a:r>
              <a:rPr lang="ru-RU" b="1" dirty="0" smtClean="0">
                <a:solidFill>
                  <a:srgbClr val="0070C0"/>
                </a:solidFill>
              </a:rPr>
              <a:t>и обязанности </a:t>
            </a:r>
            <a:r>
              <a:rPr lang="ru-RU" b="1" dirty="0">
                <a:solidFill>
                  <a:srgbClr val="0070C0"/>
                </a:solidFill>
              </a:rPr>
              <a:t>есть у участников образовательного процесса, в чем </a:t>
            </a:r>
            <a:r>
              <a:rPr lang="ru-RU" b="1" dirty="0" smtClean="0">
                <a:solidFill>
                  <a:srgbClr val="0070C0"/>
                </a:solidFill>
              </a:rPr>
              <a:t>заключается </a:t>
            </a:r>
            <a:r>
              <a:rPr lang="ru-RU" b="1" dirty="0">
                <a:solidFill>
                  <a:srgbClr val="0070C0"/>
                </a:solidFill>
              </a:rPr>
              <a:t>ответственность педагога, за что могут отчислить из школы, </a:t>
            </a:r>
            <a:r>
              <a:rPr lang="ru-RU" b="1" dirty="0" smtClean="0">
                <a:solidFill>
                  <a:srgbClr val="0070C0"/>
                </a:solidFill>
              </a:rPr>
              <a:t>как защитить </a:t>
            </a:r>
            <a:r>
              <a:rPr lang="ru-RU" b="1" dirty="0">
                <a:solidFill>
                  <a:srgbClr val="0070C0"/>
                </a:solidFill>
              </a:rPr>
              <a:t>свои права в случае их нарушения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endParaRPr lang="ru-RU" b="1" dirty="0">
              <a:solidFill>
                <a:srgbClr val="0070C0"/>
              </a:solidFill>
            </a:endParaRPr>
          </a:p>
          <a:p>
            <a:pPr algn="just"/>
            <a:r>
              <a:rPr lang="ru-RU" b="1" dirty="0">
                <a:solidFill>
                  <a:srgbClr val="0070C0"/>
                </a:solidFill>
              </a:rPr>
              <a:t>Книга будет полезна обучающимся и их родителям (законным </a:t>
            </a:r>
            <a:r>
              <a:rPr lang="ru-RU" b="1" dirty="0" smtClean="0">
                <a:solidFill>
                  <a:srgbClr val="0070C0"/>
                </a:solidFill>
              </a:rPr>
              <a:t>представителям</a:t>
            </a:r>
            <a:r>
              <a:rPr lang="ru-RU" b="1" dirty="0">
                <a:solidFill>
                  <a:srgbClr val="0070C0"/>
                </a:solidFill>
              </a:rPr>
              <a:t>), педагогическим работникам и другим участникам </a:t>
            </a:r>
            <a:r>
              <a:rPr lang="ru-RU" b="1" dirty="0" smtClean="0">
                <a:solidFill>
                  <a:srgbClr val="0070C0"/>
                </a:solidFill>
              </a:rPr>
              <a:t>образовательных </a:t>
            </a:r>
            <a:r>
              <a:rPr lang="ru-RU" b="1" dirty="0">
                <a:solidFill>
                  <a:srgbClr val="0070C0"/>
                </a:solidFill>
              </a:rPr>
              <a:t>отношений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68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IMG_20180913_180124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481"/>
            <a:ext cx="9144000" cy="4987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152" y="4083918"/>
            <a:ext cx="91328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Шелищ, П. Б. Права </a:t>
            </a:r>
            <a:r>
              <a:rPr lang="ru-RU" b="1" dirty="0">
                <a:solidFill>
                  <a:srgbClr val="0070C0"/>
                </a:solidFill>
              </a:rPr>
              <a:t>потребителя в мире финансов: что нужно знать плательщику, вкладчику, заемщику / П. Б. Шелищ, А. В. </a:t>
            </a:r>
            <a:r>
              <a:rPr lang="ru-RU" b="1" dirty="0" err="1">
                <a:solidFill>
                  <a:srgbClr val="0070C0"/>
                </a:solidFill>
              </a:rPr>
              <a:t>Койтов</a:t>
            </a:r>
            <a:r>
              <a:rPr lang="ru-RU" b="1" dirty="0">
                <a:solidFill>
                  <a:srgbClr val="0070C0"/>
                </a:solidFill>
              </a:rPr>
              <a:t>. - </a:t>
            </a:r>
            <a:r>
              <a:rPr lang="ru-RU" b="1" dirty="0" smtClean="0">
                <a:solidFill>
                  <a:srgbClr val="0070C0"/>
                </a:solidFill>
              </a:rPr>
              <a:t>Москва </a:t>
            </a:r>
            <a:r>
              <a:rPr lang="ru-RU" b="1" dirty="0">
                <a:solidFill>
                  <a:srgbClr val="0070C0"/>
                </a:solidFill>
              </a:rPr>
              <a:t>: Российская газета, 2019. - 175 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16</a:t>
            </a:r>
            <a:r>
              <a:rPr lang="ru-RU" b="1" dirty="0" smtClean="0">
                <a:solidFill>
                  <a:srgbClr val="0070C0"/>
                </a:solidFill>
              </a:rPr>
              <a:t>).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Admin\Desktop\6ba6127272bb72b6e8838c6ff7f01c2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8364"/>
            <a:ext cx="2520280" cy="359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603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" y="0"/>
            <a:ext cx="91450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062" y="32771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П</a:t>
            </a:r>
            <a:r>
              <a:rPr lang="ru-RU" sz="2800" b="1" dirty="0" smtClean="0">
                <a:solidFill>
                  <a:srgbClr val="C00000"/>
                </a:solidFill>
              </a:rPr>
              <a:t>рава потребителей в мире финансов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365" y="919267"/>
            <a:ext cx="86409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70C0"/>
                </a:solidFill>
              </a:rPr>
              <a:t>В издании </a:t>
            </a:r>
            <a:r>
              <a:rPr lang="ru-RU" sz="1600" b="1" dirty="0">
                <a:solidFill>
                  <a:srgbClr val="0070C0"/>
                </a:solidFill>
              </a:rPr>
              <a:t>излагаются общие основы потребительского </a:t>
            </a:r>
            <a:r>
              <a:rPr lang="ru-RU" sz="1600" b="1" dirty="0" smtClean="0">
                <a:solidFill>
                  <a:srgbClr val="0070C0"/>
                </a:solidFill>
              </a:rPr>
              <a:t>права</a:t>
            </a:r>
            <a:r>
              <a:rPr lang="ru-RU" sz="1600" b="1" dirty="0">
                <a:solidFill>
                  <a:srgbClr val="0070C0"/>
                </a:solidFill>
              </a:rPr>
              <a:t>, разъясняются права плательщиков, вкладчиков и заемщиков и </a:t>
            </a:r>
            <a:r>
              <a:rPr lang="ru-RU" sz="1600" b="1" dirty="0" smtClean="0">
                <a:solidFill>
                  <a:srgbClr val="0070C0"/>
                </a:solidFill>
              </a:rPr>
              <a:t>обязанности </a:t>
            </a:r>
            <a:r>
              <a:rPr lang="ru-RU" sz="1600" b="1" dirty="0">
                <a:solidFill>
                  <a:srgbClr val="0070C0"/>
                </a:solidFill>
              </a:rPr>
              <a:t>их контрагентов, описываются типичные нарушения и </a:t>
            </a:r>
            <a:r>
              <a:rPr lang="ru-RU" sz="1600" b="1" dirty="0" smtClean="0">
                <a:solidFill>
                  <a:srgbClr val="0070C0"/>
                </a:solidFill>
              </a:rPr>
              <a:t>рассказывается</a:t>
            </a:r>
            <a:r>
              <a:rPr lang="ru-RU" sz="1600" b="1" dirty="0">
                <a:solidFill>
                  <a:srgbClr val="0070C0"/>
                </a:solidFill>
              </a:rPr>
              <a:t>, как их избежать, а если это не удалось — как защитить </a:t>
            </a:r>
            <a:r>
              <a:rPr lang="ru-RU" sz="1600" b="1" dirty="0" smtClean="0">
                <a:solidFill>
                  <a:srgbClr val="0070C0"/>
                </a:solidFill>
              </a:rPr>
              <a:t>свои права.</a:t>
            </a:r>
          </a:p>
          <a:p>
            <a:pPr algn="just"/>
            <a:endParaRPr lang="ru-RU" sz="1600" b="1" dirty="0" smtClean="0">
              <a:solidFill>
                <a:srgbClr val="0070C0"/>
              </a:solidFill>
            </a:endParaRPr>
          </a:p>
          <a:p>
            <a:pPr algn="just"/>
            <a:r>
              <a:rPr lang="ru-RU" sz="1600" b="1" dirty="0" smtClean="0">
                <a:solidFill>
                  <a:srgbClr val="0070C0"/>
                </a:solidFill>
              </a:rPr>
              <a:t>Книга поможет вам более уверенно чувствовать себя и более рационально действовать , оценивая свою потребность в тех или иных финансовых услугах, выбирая их исполнителей и условия и пользуясь услугами, без которых уже не возможно представить современный мир.</a:t>
            </a:r>
            <a:endParaRPr lang="ru-RU" sz="1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352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" y="0"/>
            <a:ext cx="91450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262114"/>
            <a:ext cx="91440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Список книг</a:t>
            </a:r>
          </a:p>
          <a:p>
            <a:endParaRPr lang="ru-RU" sz="1600" b="1" dirty="0" smtClean="0">
              <a:solidFill>
                <a:srgbClr val="0070C0"/>
              </a:solidFill>
            </a:endParaRPr>
          </a:p>
          <a:p>
            <a:r>
              <a:rPr lang="ru-RU" sz="1400" b="1" dirty="0">
                <a:solidFill>
                  <a:srgbClr val="0070C0"/>
                </a:solidFill>
              </a:rPr>
              <a:t>Апестина, М. Н. Покупка и возврат билетов на культурно-зрелищные мероприятия: правовой аспект / М. Н. Апестина. - Москва : Российская газета, 2019. - 143 с. - (Библиотечка "Российской газеты" ; </a:t>
            </a:r>
            <a:r>
              <a:rPr lang="ru-RU" sz="1400" b="1" dirty="0" err="1">
                <a:solidFill>
                  <a:srgbClr val="0070C0"/>
                </a:solidFill>
              </a:rPr>
              <a:t>вып</a:t>
            </a:r>
            <a:r>
              <a:rPr lang="ru-RU" sz="1400" b="1" dirty="0">
                <a:solidFill>
                  <a:srgbClr val="0070C0"/>
                </a:solidFill>
              </a:rPr>
              <a:t>. 14</a:t>
            </a:r>
            <a:r>
              <a:rPr lang="ru-RU" sz="1400" b="1" dirty="0" smtClean="0">
                <a:solidFill>
                  <a:srgbClr val="0070C0"/>
                </a:solidFill>
              </a:rPr>
              <a:t>).</a:t>
            </a:r>
          </a:p>
          <a:p>
            <a:endParaRPr lang="ru-RU" sz="1400" b="1" dirty="0" smtClean="0">
              <a:solidFill>
                <a:srgbClr val="0070C0"/>
              </a:solidFill>
            </a:endParaRPr>
          </a:p>
          <a:p>
            <a:r>
              <a:rPr lang="ru-RU" sz="1400" b="1" dirty="0">
                <a:solidFill>
                  <a:srgbClr val="0070C0"/>
                </a:solidFill>
              </a:rPr>
              <a:t>Бурняшев, Д. В. Все об аренде: недвижимость, транспорт и другое имущество / Д. В. Бурняшев. - Москва : Российская газета, 2019. - 159 с. - (Библиотечка "Российской газеты" ; </a:t>
            </a:r>
            <a:r>
              <a:rPr lang="ru-RU" sz="1400" b="1" dirty="0" err="1">
                <a:solidFill>
                  <a:srgbClr val="0070C0"/>
                </a:solidFill>
              </a:rPr>
              <a:t>вып</a:t>
            </a:r>
            <a:r>
              <a:rPr lang="ru-RU" sz="1400" b="1" dirty="0">
                <a:solidFill>
                  <a:srgbClr val="0070C0"/>
                </a:solidFill>
              </a:rPr>
              <a:t>. 12).</a:t>
            </a:r>
          </a:p>
          <a:p>
            <a:endParaRPr lang="ru-RU" sz="1400" b="1" dirty="0" smtClean="0">
              <a:solidFill>
                <a:srgbClr val="0070C0"/>
              </a:solidFill>
            </a:endParaRPr>
          </a:p>
          <a:p>
            <a:r>
              <a:rPr lang="ru-RU" sz="1400" b="1" dirty="0" smtClean="0">
                <a:solidFill>
                  <a:srgbClr val="0070C0"/>
                </a:solidFill>
              </a:rPr>
              <a:t>Духанина</a:t>
            </a:r>
            <a:r>
              <a:rPr lang="ru-RU" sz="1400" b="1" dirty="0">
                <a:solidFill>
                  <a:srgbClr val="0070C0"/>
                </a:solidFill>
              </a:rPr>
              <a:t>, Л. Н. Учителя и ученики: права и обязанности / Л. Н. Духанина. - Москва : Российская газета, 2019. - 143 с. - (Библиотечка "Российской газеты" ; </a:t>
            </a:r>
            <a:r>
              <a:rPr lang="ru-RU" sz="1400" b="1" dirty="0" err="1">
                <a:solidFill>
                  <a:srgbClr val="0070C0"/>
                </a:solidFill>
              </a:rPr>
              <a:t>вып</a:t>
            </a:r>
            <a:r>
              <a:rPr lang="ru-RU" sz="1400" b="1" dirty="0">
                <a:solidFill>
                  <a:srgbClr val="0070C0"/>
                </a:solidFill>
              </a:rPr>
              <a:t>. 15</a:t>
            </a:r>
            <a:r>
              <a:rPr lang="ru-RU" sz="1400" b="1" dirty="0" smtClean="0">
                <a:solidFill>
                  <a:srgbClr val="0070C0"/>
                </a:solidFill>
              </a:rPr>
              <a:t>).</a:t>
            </a:r>
          </a:p>
          <a:p>
            <a:endParaRPr lang="ru-RU" sz="1400" b="1" dirty="0" smtClean="0">
              <a:solidFill>
                <a:srgbClr val="0070C0"/>
              </a:solidFill>
            </a:endParaRPr>
          </a:p>
          <a:p>
            <a:r>
              <a:rPr lang="ru-RU" sz="1400" b="1" dirty="0">
                <a:solidFill>
                  <a:srgbClr val="0070C0"/>
                </a:solidFill>
              </a:rPr>
              <a:t>Ситникова, Е. Г. Расторжение трудового договора : (анализ актуальной судебной практики, рекомендации) / Е. Г. Ситникова, Н. В. </a:t>
            </a:r>
            <a:r>
              <a:rPr lang="ru-RU" sz="1400" b="1" dirty="0" err="1">
                <a:solidFill>
                  <a:srgbClr val="0070C0"/>
                </a:solidFill>
              </a:rPr>
              <a:t>Сенаторова</a:t>
            </a:r>
            <a:r>
              <a:rPr lang="ru-RU" sz="1400" b="1" dirty="0">
                <a:solidFill>
                  <a:srgbClr val="0070C0"/>
                </a:solidFill>
              </a:rPr>
              <a:t>. - Москва : Российская газета, 2019. - 159 с. - (Библиотечка "Российской газеты" ; </a:t>
            </a:r>
            <a:r>
              <a:rPr lang="ru-RU" sz="1400" b="1" dirty="0" err="1">
                <a:solidFill>
                  <a:srgbClr val="0070C0"/>
                </a:solidFill>
              </a:rPr>
              <a:t>вып</a:t>
            </a:r>
            <a:r>
              <a:rPr lang="ru-RU" sz="1400" b="1" dirty="0">
                <a:solidFill>
                  <a:srgbClr val="0070C0"/>
                </a:solidFill>
              </a:rPr>
              <a:t>. 13</a:t>
            </a:r>
            <a:r>
              <a:rPr lang="ru-RU" sz="1400" b="1" dirty="0" smtClean="0">
                <a:solidFill>
                  <a:srgbClr val="0070C0"/>
                </a:solidFill>
              </a:rPr>
              <a:t>).</a:t>
            </a:r>
          </a:p>
          <a:p>
            <a:endParaRPr lang="ru-RU" sz="1400" b="1" dirty="0" smtClean="0">
              <a:solidFill>
                <a:srgbClr val="0070C0"/>
              </a:solidFill>
            </a:endParaRPr>
          </a:p>
          <a:p>
            <a:r>
              <a:rPr lang="ru-RU" sz="1400" b="1" dirty="0">
                <a:solidFill>
                  <a:srgbClr val="0070C0"/>
                </a:solidFill>
              </a:rPr>
              <a:t>Тарасенкова, А. Н. Туризм: права отдыхающих и обязанности отправляющих отдыхать / А. Н. Тарасенкова. - Москва : Российская газета, 2019. - 159 с. - (Библиотечка "Российской газеты" ; </a:t>
            </a:r>
            <a:r>
              <a:rPr lang="ru-RU" sz="1400" b="1" dirty="0" err="1">
                <a:solidFill>
                  <a:srgbClr val="0070C0"/>
                </a:solidFill>
              </a:rPr>
              <a:t>вып</a:t>
            </a:r>
            <a:r>
              <a:rPr lang="ru-RU" sz="1400" b="1" dirty="0">
                <a:solidFill>
                  <a:srgbClr val="0070C0"/>
                </a:solidFill>
              </a:rPr>
              <a:t>. 11).</a:t>
            </a:r>
          </a:p>
          <a:p>
            <a:endParaRPr lang="ru-RU" sz="1400" b="1" dirty="0" smtClean="0">
              <a:solidFill>
                <a:srgbClr val="0070C0"/>
              </a:solidFill>
            </a:endParaRPr>
          </a:p>
          <a:p>
            <a:r>
              <a:rPr lang="ru-RU" sz="1400" b="1" dirty="0" smtClean="0">
                <a:solidFill>
                  <a:srgbClr val="0070C0"/>
                </a:solidFill>
              </a:rPr>
              <a:t>Шелищ</a:t>
            </a:r>
            <a:r>
              <a:rPr lang="ru-RU" sz="1400" b="1" dirty="0">
                <a:solidFill>
                  <a:srgbClr val="0070C0"/>
                </a:solidFill>
              </a:rPr>
              <a:t>, П. Б. Права потребителя в мире финансов: что нужно знать плательщику, вкладчику, заемщику / П. Б. Шелищ, А. В. </a:t>
            </a:r>
            <a:r>
              <a:rPr lang="ru-RU" sz="1400" b="1" dirty="0" err="1">
                <a:solidFill>
                  <a:srgbClr val="0070C0"/>
                </a:solidFill>
              </a:rPr>
              <a:t>Койтов</a:t>
            </a:r>
            <a:r>
              <a:rPr lang="ru-RU" sz="1400" b="1" dirty="0">
                <a:solidFill>
                  <a:srgbClr val="0070C0"/>
                </a:solidFill>
              </a:rPr>
              <a:t>. - Москва : Российская газета, 2019. - 175 с. - (Библиотечка "Российской газеты" ; </a:t>
            </a:r>
            <a:r>
              <a:rPr lang="ru-RU" sz="1400" b="1" dirty="0" err="1">
                <a:solidFill>
                  <a:srgbClr val="0070C0"/>
                </a:solidFill>
              </a:rPr>
              <a:t>вып</a:t>
            </a:r>
            <a:r>
              <a:rPr lang="ru-RU" sz="1400" b="1" dirty="0">
                <a:solidFill>
                  <a:srgbClr val="0070C0"/>
                </a:solidFill>
              </a:rPr>
              <a:t>. 16</a:t>
            </a:r>
            <a:r>
              <a:rPr lang="ru-RU" sz="1400" b="1" dirty="0" smtClean="0">
                <a:solidFill>
                  <a:srgbClr val="0070C0"/>
                </a:solidFill>
              </a:rPr>
              <a:t>).</a:t>
            </a:r>
            <a:endParaRPr lang="ru-RU" sz="17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000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" y="1"/>
            <a:ext cx="9139131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71800" y="4602229"/>
            <a:ext cx="637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70C0"/>
                </a:solidFill>
                <a:latin typeface="+mj-lt"/>
              </a:rPr>
              <a:t>Материал подготовила библиограф ЦГБ </a:t>
            </a:r>
            <a:r>
              <a:rPr lang="ru-RU" sz="1600" dirty="0" smtClean="0">
                <a:solidFill>
                  <a:srgbClr val="0070C0"/>
                </a:solidFill>
                <a:latin typeface="+mj-lt"/>
              </a:rPr>
              <a:t>«ЦБС» г. </a:t>
            </a:r>
            <a:r>
              <a:rPr lang="ru-RU" sz="1600" dirty="0">
                <a:solidFill>
                  <a:srgbClr val="0070C0"/>
                </a:solidFill>
                <a:latin typeface="+mj-lt"/>
              </a:rPr>
              <a:t>Пскова Е. П. Примак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123478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Центральная городская библиотека г. Пскова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у</a:t>
            </a:r>
            <a:r>
              <a:rPr lang="ru-RU" sz="2000" b="1" dirty="0" smtClean="0">
                <a:solidFill>
                  <a:srgbClr val="C00000"/>
                </a:solidFill>
              </a:rPr>
              <a:t>л. Конная, 6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(8 8112) 57 – 11 – 73</a:t>
            </a:r>
          </a:p>
        </p:txBody>
      </p:sp>
      <p:pic>
        <p:nvPicPr>
          <p:cNvPr id="4098" name="Picture 2" descr="C:\Users\Admin\Desktop\Рабочий стол\визитка цпи\бане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874" y="1635055"/>
            <a:ext cx="4084251" cy="2154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4865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849</TotalTime>
  <Words>1233</Words>
  <Application>Microsoft Office PowerPoint</Application>
  <PresentationFormat>Экран (16:9)</PresentationFormat>
  <Paragraphs>73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Пользователь Windows</cp:lastModifiedBy>
  <cp:revision>61</cp:revision>
  <dcterms:created xsi:type="dcterms:W3CDTF">2018-09-13T08:39:31Z</dcterms:created>
  <dcterms:modified xsi:type="dcterms:W3CDTF">2019-09-10T09:42:39Z</dcterms:modified>
</cp:coreProperties>
</file>