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62" r:id="rId4"/>
    <p:sldId id="270" r:id="rId5"/>
    <p:sldId id="266" r:id="rId6"/>
    <p:sldId id="275" r:id="rId7"/>
    <p:sldId id="268" r:id="rId8"/>
    <p:sldId id="277" r:id="rId9"/>
    <p:sldId id="269" r:id="rId10"/>
    <p:sldId id="278" r:id="rId11"/>
    <p:sldId id="272" r:id="rId12"/>
    <p:sldId id="279" r:id="rId13"/>
    <p:sldId id="281" r:id="rId14"/>
    <p:sldId id="28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5A6"/>
    <a:srgbClr val="2F48C7"/>
    <a:srgbClr val="3846AE"/>
    <a:srgbClr val="CC3300"/>
    <a:srgbClr val="0062AC"/>
    <a:srgbClr val="FF0000"/>
    <a:srgbClr val="FF33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7" y="1378793"/>
            <a:ext cx="9147447" cy="190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904" y="18864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055A6"/>
                </a:solidFill>
                <a:latin typeface="Calibri" pitchFamily="34" charset="0"/>
                <a:cs typeface="Times New Roman" pitchFamily="18" charset="0"/>
              </a:rPr>
              <a:t>МАУК «Централизованная библиотечная система» г. Пскова</a:t>
            </a:r>
          </a:p>
          <a:p>
            <a:pPr algn="ctr"/>
            <a:r>
              <a:rPr lang="ru-RU" sz="1600" b="1" dirty="0" smtClean="0">
                <a:solidFill>
                  <a:srgbClr val="3055A6"/>
                </a:solidFill>
                <a:latin typeface="Calibri" pitchFamily="34" charset="0"/>
                <a:cs typeface="Times New Roman" pitchFamily="18" charset="0"/>
              </a:rPr>
              <a:t>Центральная   городская   библиотека</a:t>
            </a:r>
          </a:p>
          <a:p>
            <a:pPr algn="ctr"/>
            <a:r>
              <a:rPr lang="ru-RU" sz="1600" b="1" dirty="0" smtClean="0">
                <a:solidFill>
                  <a:srgbClr val="3055A6"/>
                </a:solidFill>
                <a:latin typeface="Calibri" pitchFamily="34" charset="0"/>
                <a:cs typeface="Times New Roman" pitchFamily="18" charset="0"/>
              </a:rPr>
              <a:t>Центр правовой информации</a:t>
            </a:r>
            <a:endParaRPr lang="ru-RU" sz="1600" dirty="0">
              <a:solidFill>
                <a:srgbClr val="3055A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69977" y="1412776"/>
            <a:ext cx="5004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CC3300"/>
                </a:solidFill>
              </a:rPr>
              <a:t>Новые книги по праву </a:t>
            </a:r>
            <a:endParaRPr lang="ru-RU" sz="6000" b="1" dirty="0">
              <a:solidFill>
                <a:srgbClr val="CC3300"/>
              </a:solidFill>
            </a:endParaRPr>
          </a:p>
        </p:txBody>
      </p:sp>
      <p:pic>
        <p:nvPicPr>
          <p:cNvPr id="5" name="Picture 3" descr="C:\Documents and Settings\Elena\Desktop\Рисунок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4941168"/>
            <a:ext cx="2467607" cy="169502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07904" y="4455473"/>
            <a:ext cx="2089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3055A6"/>
                </a:solidFill>
              </a:rPr>
              <a:t>я</a:t>
            </a:r>
            <a:r>
              <a:rPr lang="ru-RU" sz="2800" b="1" dirty="0" smtClean="0">
                <a:solidFill>
                  <a:srgbClr val="3055A6"/>
                </a:solidFill>
              </a:rPr>
              <a:t>нварь 2018</a:t>
            </a:r>
            <a:endParaRPr lang="ru-RU" sz="2800" b="1" dirty="0">
              <a:solidFill>
                <a:srgbClr val="3055A6"/>
              </a:solidFill>
            </a:endParaRPr>
          </a:p>
        </p:txBody>
      </p:sp>
      <p:pic>
        <p:nvPicPr>
          <p:cNvPr id="1028" name="Picture 4" descr="C:\Users\Admin\Desktop\f_166831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59590"/>
            <a:ext cx="2029857" cy="33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77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18864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Аналитические </a:t>
            </a:r>
          </a:p>
          <a:p>
            <a:pPr algn="ctr"/>
            <a:r>
              <a:rPr lang="ru-RU" sz="4800" b="1" dirty="0" smtClean="0">
                <a:solidFill>
                  <a:srgbClr val="3055A6"/>
                </a:solidFill>
                <a:latin typeface="Calibri" pitchFamily="34" charset="0"/>
                <a:cs typeface="Times New Roman" pitchFamily="18" charset="0"/>
              </a:rPr>
              <a:t>правовые сборники</a:t>
            </a:r>
          </a:p>
          <a:p>
            <a:pPr algn="ctr"/>
            <a:r>
              <a:rPr lang="ru-RU" sz="3600" b="1" dirty="0" smtClean="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«Библиотечки «Российской газеты»</a:t>
            </a:r>
            <a:endParaRPr lang="ru-RU" sz="3600" b="1" dirty="0">
              <a:solidFill>
                <a:srgbClr val="CC330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2304256" cy="3283272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perspectiveRigh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727" y="2719671"/>
            <a:ext cx="2549624" cy="363111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perspectiveRigh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576" y="2348880"/>
            <a:ext cx="2822903" cy="3747719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" y="5661248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2AC"/>
                </a:solidFill>
              </a:rPr>
              <a:t>Серебрякова, </a:t>
            </a:r>
            <a:r>
              <a:rPr lang="ru-RU" sz="2000" b="1" dirty="0">
                <a:solidFill>
                  <a:srgbClr val="0062AC"/>
                </a:solidFill>
              </a:rPr>
              <a:t>Е. </a:t>
            </a:r>
            <a:r>
              <a:rPr lang="ru-RU" sz="2000" b="1" dirty="0" smtClean="0">
                <a:solidFill>
                  <a:srgbClr val="0062AC"/>
                </a:solidFill>
              </a:rPr>
              <a:t>А. Трудовой </a:t>
            </a:r>
            <a:r>
              <a:rPr lang="ru-RU" sz="2000" b="1" dirty="0">
                <a:solidFill>
                  <a:srgbClr val="0062AC"/>
                </a:solidFill>
              </a:rPr>
              <a:t>договор с иностранцем : от заключения до прекращения / Е. А. Серебрякова, Е. Г. </a:t>
            </a:r>
            <a:r>
              <a:rPr lang="ru-RU" sz="2000" b="1" dirty="0" err="1" smtClean="0">
                <a:solidFill>
                  <a:srgbClr val="0062AC"/>
                </a:solidFill>
              </a:rPr>
              <a:t>Ситникова</a:t>
            </a:r>
            <a:r>
              <a:rPr lang="ru-RU" sz="2000" b="1" dirty="0" smtClean="0">
                <a:solidFill>
                  <a:srgbClr val="0062AC"/>
                </a:solidFill>
              </a:rPr>
              <a:t>. </a:t>
            </a:r>
            <a:r>
              <a:rPr lang="ru-RU" sz="2000" b="1" dirty="0">
                <a:solidFill>
                  <a:srgbClr val="0062AC"/>
                </a:solidFill>
              </a:rPr>
              <a:t>- М. : Российская газета, 2017. - 175 с. - (Библиотечка "Российской 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17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1663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Трудовой договор с иностранцем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Трудовой договор с иностранцем: от заключения до прекращен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052736"/>
            <a:ext cx="2999343" cy="427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Трудовой договор с иностранцем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70C0"/>
                </a:solidFill>
              </a:rPr>
              <a:t>Какие </a:t>
            </a:r>
            <a:r>
              <a:rPr lang="ru-RU" sz="2200" b="1" dirty="0">
                <a:solidFill>
                  <a:srgbClr val="0070C0"/>
                </a:solidFill>
              </a:rPr>
              <a:t>документы нужны иностранному гражданину или лицу без гражданства для устройства на работу?</a:t>
            </a:r>
          </a:p>
          <a:p>
            <a:pPr algn="just"/>
            <a:r>
              <a:rPr lang="ru-RU" sz="2200" b="1" dirty="0">
                <a:solidFill>
                  <a:srgbClr val="0070C0"/>
                </a:solidFill>
              </a:rPr>
              <a:t>Какие требования должен соблюдать работодатель, у которого трудятся иностранные граждане</a:t>
            </a:r>
            <a:r>
              <a:rPr lang="ru-RU" sz="2200" b="1" dirty="0" smtClean="0">
                <a:solidFill>
                  <a:srgbClr val="0070C0"/>
                </a:solidFill>
              </a:rPr>
              <a:t>?</a:t>
            </a:r>
            <a:endParaRPr lang="ru-RU" sz="2200" b="1" dirty="0">
              <a:solidFill>
                <a:srgbClr val="0070C0"/>
              </a:solidFill>
            </a:endParaRPr>
          </a:p>
          <a:p>
            <a:pPr algn="just"/>
            <a:r>
              <a:rPr lang="ru-RU" sz="2200" b="1" dirty="0">
                <a:solidFill>
                  <a:srgbClr val="0070C0"/>
                </a:solidFill>
              </a:rPr>
              <a:t>Как исчисляется и уплачивается НДФЛ с доходов, полученных иностранными работниками, осуществляющими трудовую деятельность в России на основании патента? </a:t>
            </a:r>
          </a:p>
          <a:p>
            <a:pPr algn="just"/>
            <a:r>
              <a:rPr lang="ru-RU" sz="2200" b="1" dirty="0">
                <a:solidFill>
                  <a:srgbClr val="0070C0"/>
                </a:solidFill>
              </a:rPr>
              <a:t>В каких случаях при расторжении трудового договора работнику-иностранцу положено выходное пособие? </a:t>
            </a:r>
            <a:endParaRPr lang="ru-RU" sz="2200" b="1" dirty="0" smtClean="0">
              <a:solidFill>
                <a:srgbClr val="0070C0"/>
              </a:solidFill>
            </a:endParaRPr>
          </a:p>
          <a:p>
            <a:pPr algn="just"/>
            <a:endParaRPr lang="ru-RU" sz="2200" b="1" dirty="0">
              <a:solidFill>
                <a:srgbClr val="0070C0"/>
              </a:solidFill>
            </a:endParaRPr>
          </a:p>
          <a:p>
            <a:pPr algn="just"/>
            <a:r>
              <a:rPr lang="ru-RU" sz="2200" b="1" dirty="0">
                <a:solidFill>
                  <a:srgbClr val="0070C0"/>
                </a:solidFill>
              </a:rPr>
              <a:t>Ответы на эти и другие вопросы вы найдете в книге. </a:t>
            </a:r>
            <a:endParaRPr lang="ru-RU" sz="2200" b="1" dirty="0" smtClean="0">
              <a:solidFill>
                <a:srgbClr val="0070C0"/>
              </a:solidFill>
            </a:endParaRPr>
          </a:p>
          <a:p>
            <a:pPr algn="just"/>
            <a:endParaRPr lang="ru-RU" sz="2200" b="1" dirty="0">
              <a:solidFill>
                <a:srgbClr val="0070C0"/>
              </a:solidFill>
            </a:endParaRPr>
          </a:p>
          <a:p>
            <a:pPr algn="just"/>
            <a:r>
              <a:rPr lang="ru-RU" sz="2200" b="1" dirty="0">
                <a:solidFill>
                  <a:srgbClr val="0070C0"/>
                </a:solidFill>
              </a:rPr>
              <a:t>Материал подготовлен с учетом разъяснений официальных органов, а также правовых позиций судов.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5877272"/>
            <a:ext cx="9144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0062AC"/>
                </a:solidFill>
              </a:rPr>
              <a:t>Латыев</a:t>
            </a:r>
            <a:r>
              <a:rPr lang="ru-RU" sz="2000" b="1" dirty="0" smtClean="0">
                <a:solidFill>
                  <a:srgbClr val="0062AC"/>
                </a:solidFill>
              </a:rPr>
              <a:t>, </a:t>
            </a:r>
            <a:r>
              <a:rPr lang="ru-RU" sz="2000" b="1" dirty="0">
                <a:solidFill>
                  <a:srgbClr val="0062AC"/>
                </a:solidFill>
              </a:rPr>
              <a:t>А. </a:t>
            </a:r>
            <a:r>
              <a:rPr lang="ru-RU" sz="2000" b="1" dirty="0" smtClean="0">
                <a:solidFill>
                  <a:srgbClr val="0062AC"/>
                </a:solidFill>
              </a:rPr>
              <a:t>Н. Как </a:t>
            </a:r>
            <a:r>
              <a:rPr lang="ru-RU" sz="2000" b="1" dirty="0">
                <a:solidFill>
                  <a:srgbClr val="0062AC"/>
                </a:solidFill>
              </a:rPr>
              <a:t>купить жилье : советы юриста / А. Н. </a:t>
            </a:r>
            <a:r>
              <a:rPr lang="ru-RU" sz="2000" b="1" dirty="0" err="1" smtClean="0">
                <a:solidFill>
                  <a:srgbClr val="0062AC"/>
                </a:solidFill>
              </a:rPr>
              <a:t>Латыев</a:t>
            </a:r>
            <a:r>
              <a:rPr lang="ru-RU" sz="2000" b="1" dirty="0" smtClean="0">
                <a:solidFill>
                  <a:srgbClr val="0062AC"/>
                </a:solidFill>
              </a:rPr>
              <a:t>. </a:t>
            </a:r>
            <a:r>
              <a:rPr lang="ru-RU" sz="2000" b="1" dirty="0">
                <a:solidFill>
                  <a:srgbClr val="0062AC"/>
                </a:solidFill>
              </a:rPr>
              <a:t>- М. : Российская газета, 2017. - 143 с. - (Библиотечка "Российской 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18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956" y="1052736"/>
            <a:ext cx="3158090" cy="449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1819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Как купить жилье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Как купить жилье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62AC"/>
                </a:solidFill>
              </a:rPr>
              <a:t>Прочитав книгу, вы узнаете</a:t>
            </a:r>
            <a:r>
              <a:rPr lang="ru-RU" sz="2800" b="1" dirty="0">
                <a:solidFill>
                  <a:srgbClr val="0062AC"/>
                </a:solidFill>
              </a:rPr>
              <a:t>, что необходимо </a:t>
            </a:r>
            <a:r>
              <a:rPr lang="ru-RU" sz="2800" b="1" dirty="0" smtClean="0">
                <a:solidFill>
                  <a:srgbClr val="0062AC"/>
                </a:solidFill>
              </a:rPr>
              <a:t>учитывать </a:t>
            </a:r>
            <a:r>
              <a:rPr lang="ru-RU" sz="2800" b="1" dirty="0">
                <a:solidFill>
                  <a:srgbClr val="0062AC"/>
                </a:solidFill>
              </a:rPr>
              <a:t>при покупке квартиры, комнаты, частного дома, </a:t>
            </a:r>
            <a:r>
              <a:rPr lang="ru-RU" sz="2800" b="1" dirty="0" err="1">
                <a:solidFill>
                  <a:srgbClr val="0062AC"/>
                </a:solidFill>
              </a:rPr>
              <a:t>таунхауса</a:t>
            </a:r>
            <a:r>
              <a:rPr lang="ru-RU" sz="2800" b="1" dirty="0">
                <a:solidFill>
                  <a:srgbClr val="0062AC"/>
                </a:solidFill>
              </a:rPr>
              <a:t> </a:t>
            </a:r>
            <a:r>
              <a:rPr lang="ru-RU" sz="2800" b="1" dirty="0" smtClean="0">
                <a:solidFill>
                  <a:srgbClr val="0062AC"/>
                </a:solidFill>
              </a:rPr>
              <a:t>или апартаментов</a:t>
            </a:r>
            <a:r>
              <a:rPr lang="ru-RU" sz="2800" b="1" dirty="0">
                <a:solidFill>
                  <a:srgbClr val="0062AC"/>
                </a:solidFill>
              </a:rPr>
              <a:t>, какие риски подстерегают покупателя недвижимости </a:t>
            </a:r>
            <a:r>
              <a:rPr lang="ru-RU" sz="2800" b="1" dirty="0" smtClean="0">
                <a:solidFill>
                  <a:srgbClr val="0062AC"/>
                </a:solidFill>
              </a:rPr>
              <a:t>на вторичном </a:t>
            </a:r>
            <a:r>
              <a:rPr lang="ru-RU" sz="2800" b="1" dirty="0">
                <a:solidFill>
                  <a:srgbClr val="0062AC"/>
                </a:solidFill>
              </a:rPr>
              <a:t>рынке жилья и как их избежать, на что следует обратить </a:t>
            </a:r>
            <a:r>
              <a:rPr lang="ru-RU" sz="2800" b="1" dirty="0" smtClean="0">
                <a:solidFill>
                  <a:srgbClr val="0062AC"/>
                </a:solidFill>
              </a:rPr>
              <a:t>внимание </a:t>
            </a:r>
            <a:r>
              <a:rPr lang="ru-RU" sz="2800" b="1" dirty="0">
                <a:solidFill>
                  <a:srgbClr val="0062AC"/>
                </a:solidFill>
              </a:rPr>
              <a:t>при заключении договора долевого участия в строительстве</a:t>
            </a:r>
            <a:r>
              <a:rPr lang="ru-RU" sz="2800" b="1" dirty="0" smtClean="0">
                <a:solidFill>
                  <a:srgbClr val="0062AC"/>
                </a:solidFill>
              </a:rPr>
              <a:t>. </a:t>
            </a:r>
          </a:p>
          <a:p>
            <a:pPr algn="just"/>
            <a:r>
              <a:rPr lang="ru-RU" sz="2800" b="1" dirty="0" smtClean="0">
                <a:solidFill>
                  <a:srgbClr val="0062AC"/>
                </a:solidFill>
              </a:rPr>
              <a:t>Один из разделов книги посвящен такой важной теме, как ипотека.</a:t>
            </a:r>
            <a:endParaRPr lang="ru-RU" sz="2800" b="1" dirty="0">
              <a:solidFill>
                <a:srgbClr val="0062A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573325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0062AC"/>
                </a:solidFill>
              </a:rPr>
              <a:t>Тарасенкова</a:t>
            </a:r>
            <a:r>
              <a:rPr lang="ru-RU" b="1" dirty="0" smtClean="0">
                <a:solidFill>
                  <a:srgbClr val="0062AC"/>
                </a:solidFill>
              </a:rPr>
              <a:t>, </a:t>
            </a:r>
            <a:r>
              <a:rPr lang="ru-RU" b="1" dirty="0">
                <a:solidFill>
                  <a:srgbClr val="0062AC"/>
                </a:solidFill>
              </a:rPr>
              <a:t>А. Н</a:t>
            </a:r>
            <a:r>
              <a:rPr lang="ru-RU" b="1" dirty="0" smtClean="0">
                <a:solidFill>
                  <a:srgbClr val="0062AC"/>
                </a:solidFill>
              </a:rPr>
              <a:t>. </a:t>
            </a:r>
            <a:r>
              <a:rPr lang="ru-RU" b="1" dirty="0">
                <a:solidFill>
                  <a:srgbClr val="0062AC"/>
                </a:solidFill>
              </a:rPr>
              <a:t>Когда нам нужен нотариус : (</a:t>
            </a:r>
            <a:r>
              <a:rPr lang="ru-RU" b="1" dirty="0" err="1">
                <a:solidFill>
                  <a:srgbClr val="0062AC"/>
                </a:solidFill>
              </a:rPr>
              <a:t>нотар</a:t>
            </a:r>
            <a:r>
              <a:rPr lang="ru-RU" b="1" dirty="0">
                <a:solidFill>
                  <a:srgbClr val="0062AC"/>
                </a:solidFill>
              </a:rPr>
              <a:t>. действия, правила их совершения и оплата </a:t>
            </a:r>
            <a:r>
              <a:rPr lang="ru-RU" b="1" dirty="0" err="1">
                <a:solidFill>
                  <a:srgbClr val="0062AC"/>
                </a:solidFill>
              </a:rPr>
              <a:t>нотар</a:t>
            </a:r>
            <a:r>
              <a:rPr lang="ru-RU" b="1" dirty="0">
                <a:solidFill>
                  <a:srgbClr val="0062AC"/>
                </a:solidFill>
              </a:rPr>
              <a:t>. услуг) / А. Н. </a:t>
            </a:r>
            <a:r>
              <a:rPr lang="ru-RU" b="1" dirty="0" err="1" smtClean="0">
                <a:solidFill>
                  <a:srgbClr val="0062AC"/>
                </a:solidFill>
              </a:rPr>
              <a:t>Тарасенкова</a:t>
            </a:r>
            <a:r>
              <a:rPr lang="ru-RU" b="1" dirty="0" smtClean="0">
                <a:solidFill>
                  <a:srgbClr val="0062AC"/>
                </a:solidFill>
              </a:rPr>
              <a:t>. </a:t>
            </a:r>
            <a:r>
              <a:rPr lang="ru-RU" b="1" dirty="0">
                <a:solidFill>
                  <a:srgbClr val="0062AC"/>
                </a:solidFill>
              </a:rPr>
              <a:t>- М. : Российская газета, 2017. - 143 с. - (Библиотечка "Российской газеты" ; </a:t>
            </a:r>
            <a:r>
              <a:rPr lang="ru-RU" b="1" dirty="0" err="1">
                <a:solidFill>
                  <a:srgbClr val="0062AC"/>
                </a:solidFill>
              </a:rPr>
              <a:t>вып</a:t>
            </a:r>
            <a:r>
              <a:rPr lang="ru-RU" b="1" dirty="0">
                <a:solidFill>
                  <a:srgbClr val="0062AC"/>
                </a:solidFill>
              </a:rPr>
              <a:t>. 19).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1052736"/>
            <a:ext cx="3128934" cy="44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5957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Когда нужен нотариус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Когда нужен нотариус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62AC"/>
                </a:solidFill>
              </a:rPr>
              <a:t>Заключение </a:t>
            </a:r>
            <a:r>
              <a:rPr lang="ru-RU" sz="2200" b="1" dirty="0">
                <a:solidFill>
                  <a:srgbClr val="0062AC"/>
                </a:solidFill>
              </a:rPr>
              <a:t>брачного договора и соглашения об уплате </a:t>
            </a:r>
            <a:r>
              <a:rPr lang="ru-RU" sz="2200" b="1" dirty="0" smtClean="0">
                <a:solidFill>
                  <a:srgbClr val="0062AC"/>
                </a:solidFill>
              </a:rPr>
              <a:t>алиментов, оформление </a:t>
            </a:r>
            <a:r>
              <a:rPr lang="ru-RU" sz="2200" b="1" dirty="0">
                <a:solidFill>
                  <a:srgbClr val="0062AC"/>
                </a:solidFill>
              </a:rPr>
              <a:t>сделок с недвижимостью и доверенностей, получение </a:t>
            </a:r>
            <a:r>
              <a:rPr lang="ru-RU" sz="2200" b="1" dirty="0" smtClean="0">
                <a:solidFill>
                  <a:srgbClr val="0062AC"/>
                </a:solidFill>
              </a:rPr>
              <a:t>свидетельства </a:t>
            </a:r>
            <a:r>
              <a:rPr lang="ru-RU" sz="2200" b="1" dirty="0">
                <a:solidFill>
                  <a:srgbClr val="0062AC"/>
                </a:solidFill>
              </a:rPr>
              <a:t>о праве на наследство и дубликата исполнительной </a:t>
            </a:r>
            <a:r>
              <a:rPr lang="ru-RU" sz="2200" b="1" dirty="0" smtClean="0">
                <a:solidFill>
                  <a:srgbClr val="0062AC"/>
                </a:solidFill>
              </a:rPr>
              <a:t>надписи </a:t>
            </a:r>
            <a:r>
              <a:rPr lang="ru-RU" sz="2200" b="1" dirty="0">
                <a:solidFill>
                  <a:srgbClr val="0062AC"/>
                </a:solidFill>
              </a:rPr>
              <a:t>— это лишь немногие процедуры, в рамках которых следует </a:t>
            </a:r>
            <a:r>
              <a:rPr lang="ru-RU" sz="2200" b="1" dirty="0" smtClean="0">
                <a:solidFill>
                  <a:srgbClr val="0062AC"/>
                </a:solidFill>
              </a:rPr>
              <a:t>прибегать к </a:t>
            </a:r>
            <a:r>
              <a:rPr lang="ru-RU" sz="2200" b="1" dirty="0">
                <a:solidFill>
                  <a:srgbClr val="0062AC"/>
                </a:solidFill>
              </a:rPr>
              <a:t>услугам нотариуса</a:t>
            </a:r>
            <a:r>
              <a:rPr lang="ru-RU" sz="2200" b="1" dirty="0" smtClean="0">
                <a:solidFill>
                  <a:srgbClr val="0062AC"/>
                </a:solidFill>
              </a:rPr>
              <a:t>.</a:t>
            </a:r>
          </a:p>
          <a:p>
            <a:pPr algn="just"/>
            <a:endParaRPr lang="ru-RU" sz="2200" b="1" dirty="0">
              <a:solidFill>
                <a:srgbClr val="0062AC"/>
              </a:solidFill>
            </a:endParaRPr>
          </a:p>
          <a:p>
            <a:pPr algn="just"/>
            <a:r>
              <a:rPr lang="ru-RU" sz="2200" b="1" dirty="0">
                <a:solidFill>
                  <a:srgbClr val="0062AC"/>
                </a:solidFill>
              </a:rPr>
              <a:t>Чем отличаются государственные нотариусы от частных? </a:t>
            </a:r>
            <a:endParaRPr lang="ru-RU" sz="2200" b="1" dirty="0" smtClean="0">
              <a:solidFill>
                <a:srgbClr val="0062AC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62AC"/>
                </a:solidFill>
              </a:rPr>
              <a:t>Сколько придется </a:t>
            </a:r>
            <a:r>
              <a:rPr lang="ru-RU" sz="2200" b="1" dirty="0">
                <a:solidFill>
                  <a:srgbClr val="0062AC"/>
                </a:solidFill>
              </a:rPr>
              <a:t>заплатить за то или иное нотариальное действие? </a:t>
            </a:r>
            <a:endParaRPr lang="ru-RU" sz="2200" b="1" dirty="0" smtClean="0">
              <a:solidFill>
                <a:srgbClr val="0062AC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62AC"/>
                </a:solidFill>
              </a:rPr>
              <a:t>Куда </a:t>
            </a:r>
            <a:r>
              <a:rPr lang="ru-RU" sz="2200" b="1" dirty="0">
                <a:solidFill>
                  <a:srgbClr val="0062AC"/>
                </a:solidFill>
              </a:rPr>
              <a:t>и </a:t>
            </a:r>
            <a:r>
              <a:rPr lang="ru-RU" sz="2200" b="1" dirty="0" smtClean="0">
                <a:solidFill>
                  <a:srgbClr val="0062AC"/>
                </a:solidFill>
              </a:rPr>
              <a:t>кому можно </a:t>
            </a:r>
            <a:r>
              <a:rPr lang="ru-RU" sz="2200" b="1" dirty="0">
                <a:solidFill>
                  <a:srgbClr val="0062AC"/>
                </a:solidFill>
              </a:rPr>
              <a:t>пожаловаться на </a:t>
            </a:r>
            <a:r>
              <a:rPr lang="ru-RU" sz="2200" b="1" dirty="0" smtClean="0">
                <a:solidFill>
                  <a:srgbClr val="0062AC"/>
                </a:solidFill>
              </a:rPr>
              <a:t>нотариуса?</a:t>
            </a:r>
          </a:p>
          <a:p>
            <a:pPr algn="just"/>
            <a:r>
              <a:rPr lang="ru-RU" sz="2200" b="1" dirty="0" smtClean="0">
                <a:solidFill>
                  <a:srgbClr val="0062AC"/>
                </a:solidFill>
              </a:rPr>
              <a:t>Какую </a:t>
            </a:r>
            <a:r>
              <a:rPr lang="ru-RU" sz="2200" b="1" dirty="0">
                <a:solidFill>
                  <a:srgbClr val="0062AC"/>
                </a:solidFill>
              </a:rPr>
              <a:t>ответственность и в </a:t>
            </a:r>
            <a:r>
              <a:rPr lang="ru-RU" sz="2200" b="1" dirty="0" smtClean="0">
                <a:solidFill>
                  <a:srgbClr val="0062AC"/>
                </a:solidFill>
              </a:rPr>
              <a:t>каких случаях </a:t>
            </a:r>
            <a:r>
              <a:rPr lang="ru-RU" sz="2200" b="1" dirty="0">
                <a:solidFill>
                  <a:srgbClr val="0062AC"/>
                </a:solidFill>
              </a:rPr>
              <a:t>несет нотариус? </a:t>
            </a:r>
            <a:endParaRPr lang="ru-RU" sz="2200" b="1" dirty="0" smtClean="0">
              <a:solidFill>
                <a:srgbClr val="0062AC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62AC"/>
                </a:solidFill>
              </a:rPr>
              <a:t>Можно </a:t>
            </a:r>
            <a:r>
              <a:rPr lang="ru-RU" sz="2200" b="1" dirty="0">
                <a:solidFill>
                  <a:srgbClr val="0062AC"/>
                </a:solidFill>
              </a:rPr>
              <a:t>ли составить завещание без нотариуса</a:t>
            </a:r>
            <a:r>
              <a:rPr lang="ru-RU" sz="2200" b="1" dirty="0" smtClean="0">
                <a:solidFill>
                  <a:srgbClr val="0062AC"/>
                </a:solidFill>
              </a:rPr>
              <a:t>?</a:t>
            </a:r>
          </a:p>
          <a:p>
            <a:pPr algn="just"/>
            <a:endParaRPr lang="ru-RU" sz="2200" b="1" dirty="0">
              <a:solidFill>
                <a:srgbClr val="0062AC"/>
              </a:solidFill>
            </a:endParaRPr>
          </a:p>
          <a:p>
            <a:pPr algn="just"/>
            <a:r>
              <a:rPr lang="ru-RU" sz="2200" b="1" dirty="0">
                <a:solidFill>
                  <a:srgbClr val="0062AC"/>
                </a:solidFill>
              </a:rPr>
              <a:t>Ответы на эти и другие вопросы вы найдете в данной книге</a:t>
            </a:r>
            <a:r>
              <a:rPr lang="ru-RU" sz="2200" b="1" dirty="0" smtClean="0">
                <a:solidFill>
                  <a:srgbClr val="0062AC"/>
                </a:solidFill>
              </a:rPr>
              <a:t>.</a:t>
            </a:r>
            <a:endParaRPr lang="ru-RU" sz="2200" b="1" dirty="0">
              <a:solidFill>
                <a:srgbClr val="0062A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661248"/>
            <a:ext cx="9144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2AC"/>
                </a:solidFill>
              </a:rPr>
              <a:t>Управляйте </a:t>
            </a:r>
            <a:r>
              <a:rPr lang="ru-RU" sz="2000" b="1" dirty="0">
                <a:solidFill>
                  <a:srgbClr val="0062AC"/>
                </a:solidFill>
              </a:rPr>
              <a:t>домом правильно : что нужно знать собственнику жилья / [О. Е Фролова и др.]. - М. : Российская газета, 2017. - 175 с. - (</a:t>
            </a:r>
            <a:r>
              <a:rPr lang="ru-RU" sz="2000" b="1" dirty="0" smtClean="0">
                <a:solidFill>
                  <a:srgbClr val="0062AC"/>
                </a:solidFill>
              </a:rPr>
              <a:t>Библиотечка "Российской </a:t>
            </a:r>
            <a:r>
              <a:rPr lang="ru-RU" sz="2000" b="1" dirty="0">
                <a:solidFill>
                  <a:srgbClr val="0062AC"/>
                </a:solidFill>
              </a:rPr>
              <a:t>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20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99" y="1196752"/>
            <a:ext cx="2886453" cy="4111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260648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Управление многоквартирным домом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Управление многоквартирным домом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>
                <a:solidFill>
                  <a:srgbClr val="0062AC"/>
                </a:solidFill>
              </a:rPr>
              <a:t>П</a:t>
            </a:r>
            <a:r>
              <a:rPr lang="ru-RU" sz="2200" b="1" dirty="0" smtClean="0">
                <a:solidFill>
                  <a:srgbClr val="0062AC"/>
                </a:solidFill>
              </a:rPr>
              <a:t>рочитав </a:t>
            </a:r>
            <a:r>
              <a:rPr lang="ru-RU" sz="2200" b="1" dirty="0">
                <a:solidFill>
                  <a:srgbClr val="0062AC"/>
                </a:solidFill>
              </a:rPr>
              <a:t>это издание, вы поймете, какими правами </a:t>
            </a:r>
            <a:r>
              <a:rPr lang="ru-RU" sz="2200" b="1" dirty="0" smtClean="0">
                <a:solidFill>
                  <a:srgbClr val="0062AC"/>
                </a:solidFill>
              </a:rPr>
              <a:t>и обязанностями </a:t>
            </a:r>
            <a:r>
              <a:rPr lang="ru-RU" sz="2200" b="1" dirty="0">
                <a:solidFill>
                  <a:srgbClr val="0062AC"/>
                </a:solidFill>
              </a:rPr>
              <a:t>наделен собственник жилого помещения, на что </a:t>
            </a:r>
            <a:r>
              <a:rPr lang="ru-RU" sz="2200" b="1" dirty="0" smtClean="0">
                <a:solidFill>
                  <a:srgbClr val="0062AC"/>
                </a:solidFill>
              </a:rPr>
              <a:t>стоит обратить </a:t>
            </a:r>
            <a:r>
              <a:rPr lang="ru-RU" sz="2200" b="1" dirty="0">
                <a:solidFill>
                  <a:srgbClr val="0062AC"/>
                </a:solidFill>
              </a:rPr>
              <a:t>внимание при выборе способа управления </a:t>
            </a:r>
            <a:r>
              <a:rPr lang="ru-RU" sz="2200" b="1" dirty="0" smtClean="0">
                <a:solidFill>
                  <a:srgbClr val="0062AC"/>
                </a:solidFill>
              </a:rPr>
              <a:t>многоквартирным домом</a:t>
            </a:r>
            <a:r>
              <a:rPr lang="ru-RU" sz="2200" b="1" dirty="0">
                <a:solidFill>
                  <a:srgbClr val="0062AC"/>
                </a:solidFill>
              </a:rPr>
              <a:t>, чего и в каком порядке добиваться от управляющей </a:t>
            </a:r>
            <a:r>
              <a:rPr lang="ru-RU" sz="2200" b="1" dirty="0" smtClean="0">
                <a:solidFill>
                  <a:srgbClr val="0062AC"/>
                </a:solidFill>
              </a:rPr>
              <a:t>организации </a:t>
            </a:r>
            <a:r>
              <a:rPr lang="ru-RU" sz="2200" b="1" dirty="0">
                <a:solidFill>
                  <a:srgbClr val="0062AC"/>
                </a:solidFill>
              </a:rPr>
              <a:t>или товарищества собственников недвижимости. </a:t>
            </a:r>
            <a:endParaRPr lang="ru-RU" sz="2200" b="1" dirty="0" smtClean="0">
              <a:solidFill>
                <a:srgbClr val="0062AC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62AC"/>
                </a:solidFill>
              </a:rPr>
              <a:t>Также </a:t>
            </a:r>
            <a:r>
              <a:rPr lang="ru-RU" sz="2200" b="1" dirty="0">
                <a:solidFill>
                  <a:srgbClr val="0062AC"/>
                </a:solidFill>
              </a:rPr>
              <a:t>вы </a:t>
            </a:r>
            <a:r>
              <a:rPr lang="ru-RU" sz="2200" b="1" dirty="0" smtClean="0">
                <a:solidFill>
                  <a:srgbClr val="0062AC"/>
                </a:solidFill>
              </a:rPr>
              <a:t>узнаете, каким </a:t>
            </a:r>
            <a:r>
              <a:rPr lang="ru-RU" sz="2200" b="1" dirty="0">
                <a:solidFill>
                  <a:srgbClr val="0062AC"/>
                </a:solidFill>
              </a:rPr>
              <a:t>образом рассчитывается плата за содержание общего </a:t>
            </a:r>
            <a:r>
              <a:rPr lang="ru-RU" sz="2200" b="1" dirty="0" smtClean="0">
                <a:solidFill>
                  <a:srgbClr val="0062AC"/>
                </a:solidFill>
              </a:rPr>
              <a:t>имущества, как </a:t>
            </a:r>
            <a:r>
              <a:rPr lang="ru-RU" sz="2200" b="1" dirty="0">
                <a:solidFill>
                  <a:srgbClr val="0062AC"/>
                </a:solidFill>
              </a:rPr>
              <a:t>выбрать совет многоквартирного дома и сделать его работу </a:t>
            </a:r>
            <a:r>
              <a:rPr lang="ru-RU" sz="2200" b="1" dirty="0" smtClean="0">
                <a:solidFill>
                  <a:srgbClr val="0062AC"/>
                </a:solidFill>
              </a:rPr>
              <a:t>эффективной </a:t>
            </a:r>
            <a:r>
              <a:rPr lang="ru-RU" sz="2200" b="1" dirty="0">
                <a:solidFill>
                  <a:srgbClr val="0062AC"/>
                </a:solidFill>
              </a:rPr>
              <a:t>и многое другое</a:t>
            </a:r>
            <a:r>
              <a:rPr lang="ru-RU" sz="2200" b="1" dirty="0" smtClean="0">
                <a:solidFill>
                  <a:srgbClr val="0062AC"/>
                </a:solidFill>
              </a:rPr>
              <a:t>.</a:t>
            </a:r>
          </a:p>
          <a:p>
            <a:pPr algn="just"/>
            <a:endParaRPr lang="ru-RU" sz="2200" b="1" dirty="0">
              <a:solidFill>
                <a:srgbClr val="0062AC"/>
              </a:solidFill>
            </a:endParaRPr>
          </a:p>
          <a:p>
            <a:pPr algn="just"/>
            <a:r>
              <a:rPr lang="ru-RU" sz="2200" b="1" dirty="0">
                <a:solidFill>
                  <a:srgbClr val="0062AC"/>
                </a:solidFill>
              </a:rPr>
              <a:t>Книга предназначена для граждан, которые хотят стать по-</a:t>
            </a:r>
          </a:p>
          <a:p>
            <a:pPr algn="just"/>
            <a:r>
              <a:rPr lang="ru-RU" sz="2200" b="1" dirty="0">
                <a:solidFill>
                  <a:srgbClr val="0062AC"/>
                </a:solidFill>
              </a:rPr>
              <a:t>настоящему грамотными собственниками, ответственно подходящими </a:t>
            </a:r>
            <a:r>
              <a:rPr lang="ru-RU" sz="2200" b="1" dirty="0" smtClean="0">
                <a:solidFill>
                  <a:srgbClr val="0062AC"/>
                </a:solidFill>
              </a:rPr>
              <a:t>к судьбе </a:t>
            </a:r>
            <a:r>
              <a:rPr lang="ru-RU" sz="2200" b="1" dirty="0">
                <a:solidFill>
                  <a:srgbClr val="0062AC"/>
                </a:solidFill>
              </a:rPr>
              <a:t>своего жилища, а также для специалистов по управлению </a:t>
            </a:r>
            <a:r>
              <a:rPr lang="ru-RU" sz="2200" b="1" dirty="0" smtClean="0">
                <a:solidFill>
                  <a:srgbClr val="0062AC"/>
                </a:solidFill>
              </a:rPr>
              <a:t>многоквартирными </a:t>
            </a:r>
            <a:r>
              <a:rPr lang="ru-RU" sz="2200" b="1" dirty="0">
                <a:solidFill>
                  <a:srgbClr val="0062AC"/>
                </a:solidFill>
              </a:rPr>
              <a:t>домами.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650" y="566124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0062AC"/>
                </a:solidFill>
              </a:rPr>
              <a:t>Рагулина</a:t>
            </a:r>
            <a:r>
              <a:rPr lang="ru-RU" sz="2000" b="1" dirty="0" smtClean="0">
                <a:solidFill>
                  <a:srgbClr val="0062AC"/>
                </a:solidFill>
              </a:rPr>
              <a:t>, </a:t>
            </a:r>
            <a:r>
              <a:rPr lang="ru-RU" sz="2000" b="1" dirty="0">
                <a:solidFill>
                  <a:srgbClr val="0062AC"/>
                </a:solidFill>
              </a:rPr>
              <a:t>А. </a:t>
            </a:r>
            <a:r>
              <a:rPr lang="ru-RU" sz="2000" b="1" dirty="0" smtClean="0">
                <a:solidFill>
                  <a:srgbClr val="0062AC"/>
                </a:solidFill>
              </a:rPr>
              <a:t>В. Интеллектуальная </a:t>
            </a:r>
            <a:r>
              <a:rPr lang="ru-RU" sz="2000" b="1" dirty="0">
                <a:solidFill>
                  <a:srgbClr val="0062AC"/>
                </a:solidFill>
              </a:rPr>
              <a:t>собственность : понятие, содержание, защита / А. В. </a:t>
            </a:r>
            <a:r>
              <a:rPr lang="ru-RU" sz="2000" b="1" dirty="0" err="1">
                <a:solidFill>
                  <a:srgbClr val="0062AC"/>
                </a:solidFill>
              </a:rPr>
              <a:t>Рагулина</a:t>
            </a:r>
            <a:r>
              <a:rPr lang="ru-RU" sz="2000" b="1" dirty="0">
                <a:solidFill>
                  <a:srgbClr val="0062AC"/>
                </a:solidFill>
              </a:rPr>
              <a:t>, А. А. </a:t>
            </a:r>
            <a:r>
              <a:rPr lang="ru-RU" sz="2000" b="1" dirty="0" err="1" smtClean="0">
                <a:solidFill>
                  <a:srgbClr val="0062AC"/>
                </a:solidFill>
              </a:rPr>
              <a:t>Никитова</a:t>
            </a:r>
            <a:r>
              <a:rPr lang="ru-RU" sz="2000" b="1" dirty="0" smtClean="0">
                <a:solidFill>
                  <a:srgbClr val="0062AC"/>
                </a:solidFill>
              </a:rPr>
              <a:t>. </a:t>
            </a:r>
            <a:r>
              <a:rPr lang="ru-RU" sz="2000" b="1" dirty="0">
                <a:solidFill>
                  <a:srgbClr val="0062AC"/>
                </a:solidFill>
              </a:rPr>
              <a:t>- М. : Российская газета, 2017. - 175 с. - (Библиотечка "Российской 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21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Интеллектуальная собственность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Интеллектуальная собственность: понятие, содержание и защит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052736"/>
            <a:ext cx="3240360" cy="4296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нтеллектуальная собственность: понятие, содержание и защит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980728"/>
            <a:ext cx="3240360" cy="4296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Интеллектуальная собственность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300" b="1" dirty="0" smtClean="0">
                <a:solidFill>
                  <a:srgbClr val="0062AC"/>
                </a:solidFill>
              </a:rPr>
              <a:t>Книга </a:t>
            </a:r>
            <a:r>
              <a:rPr lang="ru-RU" sz="2300" b="1" dirty="0">
                <a:solidFill>
                  <a:srgbClr val="0062AC"/>
                </a:solidFill>
              </a:rPr>
              <a:t>посвящена вопросам, связанным с использованием и </a:t>
            </a:r>
            <a:r>
              <a:rPr lang="ru-RU" sz="2300" b="1" dirty="0" smtClean="0">
                <a:solidFill>
                  <a:srgbClr val="0062AC"/>
                </a:solidFill>
              </a:rPr>
              <a:t>охраной результатов </a:t>
            </a:r>
            <a:r>
              <a:rPr lang="ru-RU" sz="2300" b="1" dirty="0">
                <a:solidFill>
                  <a:srgbClr val="0062AC"/>
                </a:solidFill>
              </a:rPr>
              <a:t>интеллектуальной деятельности и средств </a:t>
            </a:r>
            <a:r>
              <a:rPr lang="ru-RU" sz="2300" b="1" dirty="0" smtClean="0">
                <a:solidFill>
                  <a:srgbClr val="0062AC"/>
                </a:solidFill>
              </a:rPr>
              <a:t>индивидуализации</a:t>
            </a:r>
            <a:r>
              <a:rPr lang="ru-RU" sz="2300" b="1" dirty="0">
                <a:solidFill>
                  <a:srgbClr val="0062AC"/>
                </a:solidFill>
              </a:rPr>
              <a:t>. В частности, в ней раскрываются понятие и содержание </a:t>
            </a:r>
            <a:r>
              <a:rPr lang="ru-RU" sz="2300" b="1" dirty="0" smtClean="0">
                <a:solidFill>
                  <a:srgbClr val="0062AC"/>
                </a:solidFill>
              </a:rPr>
              <a:t>интеллектуальной </a:t>
            </a:r>
            <a:r>
              <a:rPr lang="ru-RU" sz="2300" b="1" dirty="0">
                <a:solidFill>
                  <a:srgbClr val="0062AC"/>
                </a:solidFill>
              </a:rPr>
              <a:t>собственности, дается характеристика ее объектам и </a:t>
            </a:r>
            <a:r>
              <a:rPr lang="ru-RU" sz="2300" b="1" dirty="0" smtClean="0">
                <a:solidFill>
                  <a:srgbClr val="0062AC"/>
                </a:solidFill>
              </a:rPr>
              <a:t>субъектам</a:t>
            </a:r>
            <a:r>
              <a:rPr lang="ru-RU" sz="2300" b="1" dirty="0">
                <a:solidFill>
                  <a:srgbClr val="0062AC"/>
                </a:solidFill>
              </a:rPr>
              <a:t>, рассматриваются основания возникновения </a:t>
            </a:r>
            <a:r>
              <a:rPr lang="ru-RU" sz="2300" b="1" dirty="0" smtClean="0">
                <a:solidFill>
                  <a:srgbClr val="0062AC"/>
                </a:solidFill>
              </a:rPr>
              <a:t>интеллектуальных прав </a:t>
            </a:r>
            <a:r>
              <a:rPr lang="ru-RU" sz="2300" b="1" dirty="0">
                <a:solidFill>
                  <a:srgbClr val="0062AC"/>
                </a:solidFill>
              </a:rPr>
              <a:t>и способы их защиты</a:t>
            </a:r>
            <a:r>
              <a:rPr lang="ru-RU" sz="2300" b="1" dirty="0" smtClean="0">
                <a:solidFill>
                  <a:srgbClr val="0062AC"/>
                </a:solidFill>
              </a:rPr>
              <a:t>.</a:t>
            </a:r>
          </a:p>
          <a:p>
            <a:pPr algn="just"/>
            <a:endParaRPr lang="ru-RU" sz="2300" b="1" dirty="0">
              <a:solidFill>
                <a:srgbClr val="0062AC"/>
              </a:solidFill>
            </a:endParaRPr>
          </a:p>
          <a:p>
            <a:pPr algn="just"/>
            <a:r>
              <a:rPr lang="ru-RU" sz="2300" b="1" dirty="0">
                <a:solidFill>
                  <a:srgbClr val="0062AC"/>
                </a:solidFill>
              </a:rPr>
              <a:t>Издание предназначено для создателей интеллектуального </a:t>
            </a:r>
            <a:r>
              <a:rPr lang="ru-RU" sz="2300" b="1" dirty="0" smtClean="0">
                <a:solidFill>
                  <a:srgbClr val="0062AC"/>
                </a:solidFill>
              </a:rPr>
              <a:t>продукта, а </a:t>
            </a:r>
            <a:r>
              <a:rPr lang="ru-RU" sz="2300" b="1" dirty="0">
                <a:solidFill>
                  <a:srgbClr val="0062AC"/>
                </a:solidFill>
              </a:rPr>
              <a:t>также для тех, кто непосредственно связан с использованием </a:t>
            </a:r>
            <a:r>
              <a:rPr lang="ru-RU" sz="2300" b="1" dirty="0" smtClean="0">
                <a:solidFill>
                  <a:srgbClr val="0062AC"/>
                </a:solidFill>
              </a:rPr>
              <a:t>интеллектуальной </a:t>
            </a:r>
            <a:r>
              <a:rPr lang="ru-RU" sz="2300" b="1" dirty="0">
                <a:solidFill>
                  <a:srgbClr val="0062AC"/>
                </a:solidFill>
              </a:rPr>
              <a:t>собственности в своей деятельности</a:t>
            </a:r>
            <a:r>
              <a:rPr lang="ru-RU" sz="2300" b="1" dirty="0" smtClean="0">
                <a:solidFill>
                  <a:srgbClr val="0062AC"/>
                </a:solidFill>
              </a:rPr>
              <a:t>.</a:t>
            </a:r>
            <a:endParaRPr lang="ru-RU" sz="2300" b="1" dirty="0">
              <a:solidFill>
                <a:srgbClr val="0062A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199" y="5733256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2AC"/>
                </a:solidFill>
              </a:rPr>
              <a:t>Григорьева, </a:t>
            </a:r>
            <a:r>
              <a:rPr lang="ru-RU" sz="2000" b="1" dirty="0">
                <a:solidFill>
                  <a:srgbClr val="0062AC"/>
                </a:solidFill>
              </a:rPr>
              <a:t>Л. </a:t>
            </a:r>
            <a:r>
              <a:rPr lang="ru-RU" sz="2000" b="1" dirty="0" smtClean="0">
                <a:solidFill>
                  <a:srgbClr val="0062AC"/>
                </a:solidFill>
              </a:rPr>
              <a:t>Г. Ответственность </a:t>
            </a:r>
            <a:r>
              <a:rPr lang="ru-RU" sz="2000" b="1" dirty="0">
                <a:solidFill>
                  <a:srgbClr val="0062AC"/>
                </a:solidFill>
              </a:rPr>
              <a:t>за нарушение налогового законодательства : виды, основания и условия применения / Л. Г. </a:t>
            </a:r>
            <a:r>
              <a:rPr lang="ru-RU" sz="2000" b="1" dirty="0" smtClean="0">
                <a:solidFill>
                  <a:srgbClr val="0062AC"/>
                </a:solidFill>
              </a:rPr>
              <a:t>Григорьева. </a:t>
            </a:r>
            <a:r>
              <a:rPr lang="ru-RU" sz="2000" b="1" dirty="0">
                <a:solidFill>
                  <a:srgbClr val="0062AC"/>
                </a:solidFill>
              </a:rPr>
              <a:t>- М. : Российская газета, 2017. - 143 с. - (Библиотечка "Российской 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22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Ответственность за нарушение налогового законодательства</a:t>
            </a:r>
            <a:endParaRPr lang="ru-RU" sz="2600" b="1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80" y="980728"/>
            <a:ext cx="3165450" cy="4508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13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CC3300"/>
                </a:solidFill>
              </a:rPr>
              <a:t>Ответственность за нарушение налогового законодательства</a:t>
            </a:r>
            <a:endParaRPr lang="ru-RU" sz="2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b="1" dirty="0" smtClean="0">
                <a:solidFill>
                  <a:srgbClr val="0062AC"/>
                </a:solidFill>
              </a:rPr>
              <a:t>Прочитав книгу, вы узнаете, </a:t>
            </a:r>
            <a:r>
              <a:rPr lang="ru-RU" sz="2600" b="1" dirty="0">
                <a:solidFill>
                  <a:srgbClr val="0062AC"/>
                </a:solidFill>
              </a:rPr>
              <a:t>какие действия (бездействие) лица признаются налоговым </a:t>
            </a:r>
            <a:r>
              <a:rPr lang="ru-RU" sz="2600" b="1" dirty="0" smtClean="0">
                <a:solidFill>
                  <a:srgbClr val="0062AC"/>
                </a:solidFill>
              </a:rPr>
              <a:t>правонарушением</a:t>
            </a:r>
            <a:r>
              <a:rPr lang="ru-RU" sz="2600" b="1" dirty="0">
                <a:solidFill>
                  <a:srgbClr val="0062AC"/>
                </a:solidFill>
              </a:rPr>
              <a:t>, в каких случаях за нарушение налогового </a:t>
            </a:r>
            <a:r>
              <a:rPr lang="ru-RU" sz="2600" b="1" dirty="0" smtClean="0">
                <a:solidFill>
                  <a:srgbClr val="0062AC"/>
                </a:solidFill>
              </a:rPr>
              <a:t>законодательства применяется </a:t>
            </a:r>
            <a:r>
              <a:rPr lang="ru-RU" sz="2600" b="1" dirty="0">
                <a:solidFill>
                  <a:srgbClr val="0062AC"/>
                </a:solidFill>
              </a:rPr>
              <a:t>уголовная ответственность, каким образом выявляются </a:t>
            </a:r>
            <a:r>
              <a:rPr lang="ru-RU" sz="2600" b="1" dirty="0" smtClean="0">
                <a:solidFill>
                  <a:srgbClr val="0062AC"/>
                </a:solidFill>
              </a:rPr>
              <a:t>и расследуются </a:t>
            </a:r>
            <a:r>
              <a:rPr lang="ru-RU" sz="2600" b="1" dirty="0">
                <a:solidFill>
                  <a:srgbClr val="0062AC"/>
                </a:solidFill>
              </a:rPr>
              <a:t>налоговые преступления</a:t>
            </a:r>
            <a:r>
              <a:rPr lang="ru-RU" sz="2600" b="1" dirty="0" smtClean="0">
                <a:solidFill>
                  <a:srgbClr val="0062AC"/>
                </a:solidFill>
              </a:rPr>
              <a:t>.</a:t>
            </a:r>
          </a:p>
          <a:p>
            <a:pPr algn="just"/>
            <a:endParaRPr lang="ru-RU" sz="2600" b="1" dirty="0">
              <a:solidFill>
                <a:srgbClr val="0062AC"/>
              </a:solidFill>
            </a:endParaRPr>
          </a:p>
          <a:p>
            <a:pPr algn="just"/>
            <a:r>
              <a:rPr lang="ru-RU" sz="2600" b="1" dirty="0">
                <a:solidFill>
                  <a:srgbClr val="0062AC"/>
                </a:solidFill>
              </a:rPr>
              <a:t>Издание предназначено для должностных лиц организаций, </a:t>
            </a:r>
            <a:r>
              <a:rPr lang="ru-RU" sz="2600" b="1" dirty="0" smtClean="0">
                <a:solidFill>
                  <a:srgbClr val="0062AC"/>
                </a:solidFill>
              </a:rPr>
              <a:t>индивидуальных </a:t>
            </a:r>
            <a:r>
              <a:rPr lang="ru-RU" sz="2600" b="1" dirty="0">
                <a:solidFill>
                  <a:srgbClr val="0062AC"/>
                </a:solidFill>
              </a:rPr>
              <a:t>предпринимателей и всех налогоплательщиков</a:t>
            </a:r>
            <a:r>
              <a:rPr lang="ru-RU" sz="2600" b="1" dirty="0" smtClean="0">
                <a:solidFill>
                  <a:srgbClr val="0062AC"/>
                </a:solidFill>
              </a:rPr>
              <a:t>.</a:t>
            </a:r>
            <a:endParaRPr lang="ru-RU" sz="2600" b="1" dirty="0">
              <a:solidFill>
                <a:srgbClr val="0062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03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Прямоугольник 4"/>
          <p:cNvSpPr>
            <a:spLocks noChangeArrowheads="1"/>
          </p:cNvSpPr>
          <p:nvPr/>
        </p:nvSpPr>
        <p:spPr bwMode="auto">
          <a:xfrm>
            <a:off x="107504" y="115888"/>
            <a:ext cx="8928992" cy="684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Список книг</a:t>
            </a:r>
          </a:p>
          <a:p>
            <a:pPr algn="just"/>
            <a:endParaRPr lang="ru-RU" sz="1700" b="1" dirty="0">
              <a:solidFill>
                <a:srgbClr val="0062AC"/>
              </a:solidFill>
            </a:endParaRPr>
          </a:p>
          <a:p>
            <a:pPr algn="just"/>
            <a:r>
              <a:rPr lang="ru-RU" sz="1600" b="1" dirty="0">
                <a:solidFill>
                  <a:srgbClr val="C00000"/>
                </a:solidFill>
              </a:rPr>
              <a:t>Г</a:t>
            </a:r>
            <a:r>
              <a:rPr lang="ru-RU" sz="1600" b="1" dirty="0">
                <a:solidFill>
                  <a:srgbClr val="0062AC"/>
                </a:solidFill>
              </a:rPr>
              <a:t>ригорьева, Л. Г. Ответственность за нарушение налогового законодательства : виды, основания и условия применения / Л. Г. Григорьева. - М. : Российская газета, 2017. - 143 с. - (Библиотечка "Российской газеты" ; </a:t>
            </a:r>
            <a:r>
              <a:rPr lang="ru-RU" sz="1600" b="1" dirty="0" err="1">
                <a:solidFill>
                  <a:srgbClr val="0062AC"/>
                </a:solidFill>
              </a:rPr>
              <a:t>вып</a:t>
            </a:r>
            <a:r>
              <a:rPr lang="ru-RU" sz="1600" b="1" dirty="0">
                <a:solidFill>
                  <a:srgbClr val="0062AC"/>
                </a:solidFill>
              </a:rPr>
              <a:t>. 22</a:t>
            </a:r>
            <a:r>
              <a:rPr lang="ru-RU" sz="1600" b="1" dirty="0" smtClean="0">
                <a:solidFill>
                  <a:srgbClr val="0062AC"/>
                </a:solidFill>
              </a:rPr>
              <a:t>).</a:t>
            </a:r>
          </a:p>
          <a:p>
            <a:pPr algn="just"/>
            <a:endParaRPr lang="ru-RU" sz="1600" b="1" dirty="0">
              <a:solidFill>
                <a:srgbClr val="0062AC"/>
              </a:solidFill>
            </a:endParaRPr>
          </a:p>
          <a:p>
            <a:pPr algn="just"/>
            <a:r>
              <a:rPr lang="ru-RU" sz="1600" b="1" dirty="0" err="1">
                <a:solidFill>
                  <a:srgbClr val="C00000"/>
                </a:solidFill>
              </a:rPr>
              <a:t>Л</a:t>
            </a:r>
            <a:r>
              <a:rPr lang="ru-RU" sz="1600" b="1" dirty="0" err="1">
                <a:solidFill>
                  <a:srgbClr val="0062AC"/>
                </a:solidFill>
              </a:rPr>
              <a:t>атыев</a:t>
            </a:r>
            <a:r>
              <a:rPr lang="ru-RU" sz="1600" b="1" dirty="0">
                <a:solidFill>
                  <a:srgbClr val="0062AC"/>
                </a:solidFill>
              </a:rPr>
              <a:t>, А. Н. Как купить жилье : советы юриста / А. Н. </a:t>
            </a:r>
            <a:r>
              <a:rPr lang="ru-RU" sz="1600" b="1" dirty="0" err="1">
                <a:solidFill>
                  <a:srgbClr val="0062AC"/>
                </a:solidFill>
              </a:rPr>
              <a:t>Латыев</a:t>
            </a:r>
            <a:r>
              <a:rPr lang="ru-RU" sz="1600" b="1" dirty="0">
                <a:solidFill>
                  <a:srgbClr val="0062AC"/>
                </a:solidFill>
              </a:rPr>
              <a:t>. - М. : Российская газета, 2017. - 143 с. - (Библиотечка "Российской газеты" ; </a:t>
            </a:r>
            <a:r>
              <a:rPr lang="ru-RU" sz="1600" b="1" dirty="0" err="1">
                <a:solidFill>
                  <a:srgbClr val="0062AC"/>
                </a:solidFill>
              </a:rPr>
              <a:t>вып</a:t>
            </a:r>
            <a:r>
              <a:rPr lang="ru-RU" sz="1600" b="1" dirty="0">
                <a:solidFill>
                  <a:srgbClr val="0062AC"/>
                </a:solidFill>
              </a:rPr>
              <a:t>. 18</a:t>
            </a:r>
            <a:r>
              <a:rPr lang="ru-RU" sz="1600" b="1" dirty="0" smtClean="0">
                <a:solidFill>
                  <a:srgbClr val="0062AC"/>
                </a:solidFill>
              </a:rPr>
              <a:t>).</a:t>
            </a:r>
          </a:p>
          <a:p>
            <a:pPr algn="just"/>
            <a:endParaRPr lang="ru-RU" sz="1600" b="1" dirty="0">
              <a:solidFill>
                <a:srgbClr val="0062AC"/>
              </a:solidFill>
            </a:endParaRPr>
          </a:p>
          <a:p>
            <a:pPr algn="just"/>
            <a:r>
              <a:rPr lang="ru-RU" sz="1600" b="1" dirty="0" err="1">
                <a:solidFill>
                  <a:srgbClr val="C00000"/>
                </a:solidFill>
              </a:rPr>
              <a:t>Р</a:t>
            </a:r>
            <a:r>
              <a:rPr lang="ru-RU" sz="1600" b="1" dirty="0" err="1">
                <a:solidFill>
                  <a:srgbClr val="0062AC"/>
                </a:solidFill>
              </a:rPr>
              <a:t>агулина</a:t>
            </a:r>
            <a:r>
              <a:rPr lang="ru-RU" sz="1600" b="1" dirty="0">
                <a:solidFill>
                  <a:srgbClr val="0062AC"/>
                </a:solidFill>
              </a:rPr>
              <a:t>, А. В. Интеллектуальная собственность : понятие, содержание, защита / А. В. </a:t>
            </a:r>
            <a:r>
              <a:rPr lang="ru-RU" sz="1600" b="1" dirty="0" err="1">
                <a:solidFill>
                  <a:srgbClr val="0062AC"/>
                </a:solidFill>
              </a:rPr>
              <a:t>Рагулина</a:t>
            </a:r>
            <a:r>
              <a:rPr lang="ru-RU" sz="1600" b="1" dirty="0">
                <a:solidFill>
                  <a:srgbClr val="0062AC"/>
                </a:solidFill>
              </a:rPr>
              <a:t>, А. А. </a:t>
            </a:r>
            <a:r>
              <a:rPr lang="ru-RU" sz="1600" b="1" dirty="0" err="1">
                <a:solidFill>
                  <a:srgbClr val="0062AC"/>
                </a:solidFill>
              </a:rPr>
              <a:t>Никитова</a:t>
            </a:r>
            <a:r>
              <a:rPr lang="ru-RU" sz="1600" b="1" dirty="0">
                <a:solidFill>
                  <a:srgbClr val="0062AC"/>
                </a:solidFill>
              </a:rPr>
              <a:t>. - М. : Российская газета, 2017. - 175 с. - (Библиотечка "Российской газеты" ; </a:t>
            </a:r>
            <a:r>
              <a:rPr lang="ru-RU" sz="1600" b="1" dirty="0" err="1">
                <a:solidFill>
                  <a:srgbClr val="0062AC"/>
                </a:solidFill>
              </a:rPr>
              <a:t>вып</a:t>
            </a:r>
            <a:r>
              <a:rPr lang="ru-RU" sz="1600" b="1" dirty="0">
                <a:solidFill>
                  <a:srgbClr val="0062AC"/>
                </a:solidFill>
              </a:rPr>
              <a:t>. 21</a:t>
            </a:r>
            <a:r>
              <a:rPr lang="ru-RU" sz="1600" b="1" dirty="0" smtClean="0">
                <a:solidFill>
                  <a:srgbClr val="0062AC"/>
                </a:solidFill>
              </a:rPr>
              <a:t>).</a:t>
            </a:r>
          </a:p>
          <a:p>
            <a:pPr algn="just"/>
            <a:endParaRPr lang="ru-RU" sz="1600" b="1" dirty="0" smtClean="0">
              <a:solidFill>
                <a:srgbClr val="0062AC"/>
              </a:solidFill>
            </a:endParaRPr>
          </a:p>
          <a:p>
            <a:pPr algn="just"/>
            <a:r>
              <a:rPr lang="ru-RU" sz="1600" b="1" dirty="0">
                <a:solidFill>
                  <a:srgbClr val="C00000"/>
                </a:solidFill>
              </a:rPr>
              <a:t>С</a:t>
            </a:r>
            <a:r>
              <a:rPr lang="ru-RU" sz="1600" b="1" dirty="0">
                <a:solidFill>
                  <a:srgbClr val="0062AC"/>
                </a:solidFill>
              </a:rPr>
              <a:t>еребрякова, Е. А. Трудовой договор с иностранцем : от заключения до прекращения / Е. А. Серебрякова, Е. Г. </a:t>
            </a:r>
            <a:r>
              <a:rPr lang="ru-RU" sz="1600" b="1" dirty="0" err="1">
                <a:solidFill>
                  <a:srgbClr val="0062AC"/>
                </a:solidFill>
              </a:rPr>
              <a:t>Ситникова</a:t>
            </a:r>
            <a:r>
              <a:rPr lang="ru-RU" sz="1600" b="1" dirty="0">
                <a:solidFill>
                  <a:srgbClr val="0062AC"/>
                </a:solidFill>
              </a:rPr>
              <a:t>. - М. : Российская газета, 2017. - 175 с. - (Библиотечка "Российской газеты" ; </a:t>
            </a:r>
            <a:r>
              <a:rPr lang="ru-RU" sz="1600" b="1" dirty="0" err="1">
                <a:solidFill>
                  <a:srgbClr val="0062AC"/>
                </a:solidFill>
              </a:rPr>
              <a:t>вып</a:t>
            </a:r>
            <a:r>
              <a:rPr lang="ru-RU" sz="1600" b="1" dirty="0">
                <a:solidFill>
                  <a:srgbClr val="0062AC"/>
                </a:solidFill>
              </a:rPr>
              <a:t>. 17</a:t>
            </a:r>
            <a:r>
              <a:rPr lang="ru-RU" sz="1600" b="1" dirty="0" smtClean="0">
                <a:solidFill>
                  <a:srgbClr val="0062AC"/>
                </a:solidFill>
              </a:rPr>
              <a:t>).</a:t>
            </a:r>
          </a:p>
          <a:p>
            <a:pPr algn="just"/>
            <a:endParaRPr lang="ru-RU" sz="1600" b="1" dirty="0" smtClean="0">
              <a:solidFill>
                <a:srgbClr val="0062AC"/>
              </a:solidFill>
            </a:endParaRPr>
          </a:p>
          <a:p>
            <a:pPr algn="just"/>
            <a:r>
              <a:rPr lang="ru-RU" sz="1600" b="1" dirty="0" err="1">
                <a:solidFill>
                  <a:srgbClr val="C00000"/>
                </a:solidFill>
              </a:rPr>
              <a:t>Т</a:t>
            </a:r>
            <a:r>
              <a:rPr lang="ru-RU" sz="1600" b="1" dirty="0" err="1">
                <a:solidFill>
                  <a:srgbClr val="0062AC"/>
                </a:solidFill>
              </a:rPr>
              <a:t>арасенкова</a:t>
            </a:r>
            <a:r>
              <a:rPr lang="ru-RU" sz="1600" b="1" dirty="0">
                <a:solidFill>
                  <a:srgbClr val="0062AC"/>
                </a:solidFill>
              </a:rPr>
              <a:t>, А. Н. Когда нам нужен нотариус : (</a:t>
            </a:r>
            <a:r>
              <a:rPr lang="ru-RU" sz="1600" b="1" dirty="0" err="1">
                <a:solidFill>
                  <a:srgbClr val="0062AC"/>
                </a:solidFill>
              </a:rPr>
              <a:t>нотар</a:t>
            </a:r>
            <a:r>
              <a:rPr lang="ru-RU" sz="1600" b="1" dirty="0">
                <a:solidFill>
                  <a:srgbClr val="0062AC"/>
                </a:solidFill>
              </a:rPr>
              <a:t>. действия, правила их совершения и оплата </a:t>
            </a:r>
            <a:r>
              <a:rPr lang="ru-RU" sz="1600" b="1" dirty="0" err="1">
                <a:solidFill>
                  <a:srgbClr val="0062AC"/>
                </a:solidFill>
              </a:rPr>
              <a:t>нотар</a:t>
            </a:r>
            <a:r>
              <a:rPr lang="ru-RU" sz="1600" b="1" dirty="0">
                <a:solidFill>
                  <a:srgbClr val="0062AC"/>
                </a:solidFill>
              </a:rPr>
              <a:t>. услуг) / А. Н. </a:t>
            </a:r>
            <a:r>
              <a:rPr lang="ru-RU" sz="1600" b="1" dirty="0" err="1">
                <a:solidFill>
                  <a:srgbClr val="0062AC"/>
                </a:solidFill>
              </a:rPr>
              <a:t>Тарасенкова</a:t>
            </a:r>
            <a:r>
              <a:rPr lang="ru-RU" sz="1600" b="1" dirty="0">
                <a:solidFill>
                  <a:srgbClr val="0062AC"/>
                </a:solidFill>
              </a:rPr>
              <a:t>. - М. : Российская газета, 2017. - 143 с. - (Библиотечка "Российской газеты" ; </a:t>
            </a:r>
            <a:r>
              <a:rPr lang="ru-RU" sz="1600" b="1" dirty="0" err="1">
                <a:solidFill>
                  <a:srgbClr val="0062AC"/>
                </a:solidFill>
              </a:rPr>
              <a:t>вып</a:t>
            </a:r>
            <a:r>
              <a:rPr lang="ru-RU" sz="1600" b="1" dirty="0">
                <a:solidFill>
                  <a:srgbClr val="0062AC"/>
                </a:solidFill>
              </a:rPr>
              <a:t>. 19). </a:t>
            </a:r>
          </a:p>
          <a:p>
            <a:pPr algn="just"/>
            <a:endParaRPr lang="ru-RU" sz="1600" b="1" dirty="0" smtClean="0">
              <a:solidFill>
                <a:srgbClr val="0062AC"/>
              </a:solidFill>
            </a:endParaRPr>
          </a:p>
          <a:p>
            <a:pPr algn="just"/>
            <a:r>
              <a:rPr lang="ru-RU" sz="1600" b="1" dirty="0">
                <a:solidFill>
                  <a:srgbClr val="C00000"/>
                </a:solidFill>
              </a:rPr>
              <a:t>У</a:t>
            </a:r>
            <a:r>
              <a:rPr lang="ru-RU" sz="1600" b="1" dirty="0">
                <a:solidFill>
                  <a:srgbClr val="0062AC"/>
                </a:solidFill>
              </a:rPr>
              <a:t>правляйте домом правильно : что нужно знать собственнику жилья / [О. Е Фролова и др.]. - М. : Российская газета, 2017. - 175 с. - (Библиотечка "Российской газеты" ; </a:t>
            </a:r>
            <a:r>
              <a:rPr lang="ru-RU" sz="1600" b="1" dirty="0" err="1">
                <a:solidFill>
                  <a:srgbClr val="0062AC"/>
                </a:solidFill>
              </a:rPr>
              <a:t>вып</a:t>
            </a:r>
            <a:r>
              <a:rPr lang="ru-RU" sz="1600" b="1" dirty="0">
                <a:solidFill>
                  <a:srgbClr val="0062AC"/>
                </a:solidFill>
              </a:rPr>
              <a:t>. 20).</a:t>
            </a:r>
          </a:p>
          <a:p>
            <a:pPr algn="just"/>
            <a:endParaRPr lang="ru-RU" sz="1700" b="1" dirty="0" smtClean="0">
              <a:solidFill>
                <a:srgbClr val="0062AC"/>
              </a:solidFill>
            </a:endParaRPr>
          </a:p>
          <a:p>
            <a:pPr algn="just"/>
            <a:endParaRPr lang="ru-RU" sz="1700" b="1" dirty="0">
              <a:solidFill>
                <a:srgbClr val="0062AC"/>
              </a:solidFill>
            </a:endParaRPr>
          </a:p>
          <a:p>
            <a:pPr algn="just"/>
            <a:endParaRPr lang="ru-RU" sz="1700" b="1" dirty="0">
              <a:solidFill>
                <a:srgbClr val="0062AC"/>
              </a:solidFill>
            </a:endParaRPr>
          </a:p>
          <a:p>
            <a:pPr algn="just"/>
            <a:endParaRPr lang="ru-RU" sz="1700" b="1" dirty="0">
              <a:solidFill>
                <a:srgbClr val="0062AC"/>
              </a:solidFill>
            </a:endParaRPr>
          </a:p>
        </p:txBody>
      </p:sp>
      <p:pic>
        <p:nvPicPr>
          <p:cNvPr id="4" name="Picture 3" descr="C:\Documents and Settings\Elena\Desktop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619193"/>
            <a:ext cx="1672772" cy="1149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1"/>
          <p:cNvSpPr txBox="1">
            <a:spLocks noChangeArrowheads="1"/>
          </p:cNvSpPr>
          <p:nvPr/>
        </p:nvSpPr>
        <p:spPr bwMode="auto">
          <a:xfrm>
            <a:off x="4868863" y="25733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3669" y="6274959"/>
            <a:ext cx="9000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Материал подготовила библиограф ЦГБ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«ЦБС» г. 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Пскова Е. П. Примак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5719" y="260648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62AC"/>
                </a:solidFill>
                <a:latin typeface="+mj-lt"/>
              </a:rPr>
              <a:t>Центральная городская библиотека Пскова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C3300"/>
                </a:solidFill>
                <a:latin typeface="+mj-lt"/>
              </a:rPr>
              <a:t>ул. Конная, 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62AC"/>
                </a:solidFill>
                <a:latin typeface="+mj-lt"/>
              </a:rPr>
              <a:t>(8 8112) 57 – 11 – </a:t>
            </a:r>
            <a:r>
              <a:rPr lang="ru-RU" sz="3600" b="1" dirty="0" smtClean="0">
                <a:solidFill>
                  <a:srgbClr val="0062AC"/>
                </a:solidFill>
                <a:latin typeface="+mj-lt"/>
              </a:rPr>
              <a:t>73</a:t>
            </a:r>
          </a:p>
        </p:txBody>
      </p:sp>
      <p:pic>
        <p:nvPicPr>
          <p:cNvPr id="7" name="Рисунок 6" descr="sl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072" y="2452826"/>
            <a:ext cx="37444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-53579" y="5045114"/>
            <a:ext cx="91797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600" b="1" dirty="0" smtClean="0">
                <a:solidFill>
                  <a:srgbClr val="3055A6"/>
                </a:solidFill>
              </a:rPr>
              <a:t>http</a:t>
            </a:r>
            <a:r>
              <a:rPr lang="en-US" sz="2600" b="1" dirty="0">
                <a:solidFill>
                  <a:srgbClr val="3055A6"/>
                </a:solidFill>
              </a:rPr>
              <a:t>://</a:t>
            </a:r>
            <a:r>
              <a:rPr lang="en-US" sz="2600" b="1" dirty="0" smtClean="0">
                <a:solidFill>
                  <a:srgbClr val="3055A6"/>
                </a:solidFill>
              </a:rPr>
              <a:t>bibliopskov.ru/pravo_pskov.htm</a:t>
            </a:r>
            <a:endParaRPr lang="ru-RU" sz="2600" dirty="0">
              <a:solidFill>
                <a:srgbClr val="3055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417</TotalTime>
  <Words>1159</Words>
  <Application>Microsoft Office PowerPoint</Application>
  <PresentationFormat>Экран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 Windows</cp:lastModifiedBy>
  <cp:revision>41</cp:revision>
  <dcterms:modified xsi:type="dcterms:W3CDTF">2017-12-27T15:12:02Z</dcterms:modified>
</cp:coreProperties>
</file>