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70" r:id="rId16"/>
    <p:sldId id="272" r:id="rId17"/>
    <p:sldId id="269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20.12.2013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18" Type="http://schemas.openxmlformats.org/officeDocument/2006/relationships/image" Target="../media/image1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17" Type="http://schemas.openxmlformats.org/officeDocument/2006/relationships/image" Target="../media/image18.jpeg"/><Relationship Id="rId2" Type="http://schemas.openxmlformats.org/officeDocument/2006/relationships/image" Target="../media/image3.jpeg"/><Relationship Id="rId16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5" Type="http://schemas.openxmlformats.org/officeDocument/2006/relationships/image" Target="../media/image16.jpeg"/><Relationship Id="rId10" Type="http://schemas.openxmlformats.org/officeDocument/2006/relationships/image" Target="../media/image11.jpeg"/><Relationship Id="rId19" Type="http://schemas.openxmlformats.org/officeDocument/2006/relationships/image" Target="../media/image20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643042" y="2071678"/>
            <a:ext cx="5857916" cy="2643206"/>
          </a:xfrm>
        </p:spPr>
        <p:txBody>
          <a:bodyPr>
            <a:normAutofit fontScale="92500"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Серия 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r>
              <a:rPr lang="ru-RU" sz="2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«Псковская историческая библиотека»</a:t>
            </a:r>
            <a:endParaRPr lang="ru-RU" sz="2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Книжная коллекция в фондах ЦБС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Scan20040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7" y="214291"/>
            <a:ext cx="1071570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Scan2000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214290"/>
            <a:ext cx="109886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Scan20007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488" y="214290"/>
            <a:ext cx="1098448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Scan20001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71934" y="214290"/>
            <a:ext cx="1085850" cy="1575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Scan20005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86380" y="214290"/>
            <a:ext cx="1071570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Scan20021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00826" y="214290"/>
            <a:ext cx="1000132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Scan20011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8596" y="1928802"/>
            <a:ext cx="1066357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Копия Scan20009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8596" y="3500438"/>
            <a:ext cx="1085528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Scan20029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28596" y="5072074"/>
            <a:ext cx="1071570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история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643834" y="214290"/>
            <a:ext cx="1071569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Scan20017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643834" y="1785926"/>
            <a:ext cx="1066800" cy="1545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Scan20019"/>
          <p:cNvPicPr/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643835" y="3428999"/>
            <a:ext cx="1071570" cy="1500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Scan20033"/>
          <p:cNvPicPr/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643834" y="5000636"/>
            <a:ext cx="1092243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Scan20031"/>
          <p:cNvPicPr/>
          <p:nvPr/>
        </p:nvPicPr>
        <p:blipFill>
          <a:blip r:embed="rId15" cstate="print"/>
          <a:srcRect l="18304" t="1678" r="7797" b="24220"/>
          <a:stretch>
            <a:fillRect/>
          </a:stretch>
        </p:blipFill>
        <p:spPr bwMode="auto">
          <a:xfrm>
            <a:off x="1643042" y="5000636"/>
            <a:ext cx="1071570" cy="1571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 descr="Scan20014"/>
          <p:cNvPicPr/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857488" y="5000636"/>
            <a:ext cx="1071570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 descr="Scan20012"/>
          <p:cNvPicPr/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000496" y="5000636"/>
            <a:ext cx="1128712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 descr="Scan20027"/>
          <p:cNvPicPr/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286380" y="5000636"/>
            <a:ext cx="1048857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 descr="Scan20024"/>
          <p:cNvPicPr/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500826" y="5000636"/>
            <a:ext cx="1066799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57166"/>
            <a:ext cx="8686800" cy="642942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rgbClr val="C00000"/>
                </a:solidFill>
              </a:rPr>
              <a:t>Серия </a:t>
            </a:r>
            <a:br>
              <a:rPr lang="ru-RU" sz="1800" dirty="0" smtClean="0">
                <a:solidFill>
                  <a:srgbClr val="C00000"/>
                </a:solidFill>
              </a:rPr>
            </a:br>
            <a:r>
              <a:rPr lang="ru-RU" sz="1800" dirty="0" smtClean="0">
                <a:solidFill>
                  <a:srgbClr val="C00000"/>
                </a:solidFill>
              </a:rPr>
              <a:t> </a:t>
            </a:r>
            <a:br>
              <a:rPr lang="ru-RU" sz="1800" dirty="0" smtClean="0">
                <a:solidFill>
                  <a:srgbClr val="C00000"/>
                </a:solidFill>
              </a:rPr>
            </a:br>
            <a:r>
              <a:rPr lang="ru-RU" sz="1800" b="1" dirty="0" smtClean="0">
                <a:solidFill>
                  <a:srgbClr val="C00000"/>
                </a:solidFill>
              </a:rPr>
              <a:t>«Псковская историческая библиотека»</a:t>
            </a:r>
            <a:r>
              <a:rPr lang="ru-RU" sz="1800" dirty="0" smtClean="0">
                <a:solidFill>
                  <a:srgbClr val="C00000"/>
                </a:solidFill>
              </a:rPr>
              <a:t/>
            </a:r>
            <a:br>
              <a:rPr lang="ru-RU" sz="1800" dirty="0" smtClean="0">
                <a:solidFill>
                  <a:srgbClr val="C00000"/>
                </a:solidFill>
              </a:rPr>
            </a:br>
            <a:endParaRPr lang="ru-RU" sz="18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b="1" dirty="0" smtClean="0"/>
              <a:t>"Псковская историческая библиотека"</a:t>
            </a:r>
            <a:r>
              <a:rPr lang="ru-RU" dirty="0" smtClean="0"/>
              <a:t> — серия книг, издаваемая в Пскове с 2004 года по настоящее время издательством ГУП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"Псковская областная типография" </a:t>
            </a:r>
            <a:r>
              <a:rPr lang="ru-RU" dirty="0" smtClean="0"/>
              <a:t>по инициативе её директора Сергея </a:t>
            </a:r>
            <a:r>
              <a:rPr lang="ru-RU" dirty="0" err="1" smtClean="0"/>
              <a:t>Биговчего</a:t>
            </a:r>
            <a:r>
              <a:rPr lang="ru-RU" dirty="0" smtClean="0"/>
              <a:t> и ныне покойного советского и российского реставратора, историка искусства и публициста Саввы </a:t>
            </a:r>
            <a:r>
              <a:rPr lang="ru-RU" dirty="0" err="1" smtClean="0"/>
              <a:t>Ямщикова</a:t>
            </a:r>
            <a:r>
              <a:rPr lang="ru-RU" dirty="0" smtClean="0"/>
              <a:t>. Книги этой серии печатаются при финансовой поддержке Федерального агентства по печати и массовым коммуникациям в рамках Федеральной целевой программы "Культура России (2012-2018 годы)". Одной из главных задач серии стало возвращение к читателям редких дореволюционных краеведческих материалов. 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В 2005 году серия «Псковская историческая библиотека» была награждена дипломом Федерального агентства по печати и массовым коммуникациям за развитие регионального краеведения, за вклад в популяризацию истории, изучение и сохранение исторического и культурного наследия.</a:t>
            </a:r>
          </a:p>
          <a:p>
            <a:r>
              <a:rPr lang="ru-RU" dirty="0" smtClean="0"/>
              <a:t>Выход каждой книги в этой серии – всегда большое событие для псковских краеведов, историков, преподавателей и студентов, ведь каждая из них открывает новые страницы в истории родного края.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Почетный гражданин г. Пскова, краевед Натан Феликсович Левин в своей статье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C00000"/>
                </a:solidFill>
              </a:rPr>
              <a:t>««Псковская историческая библиотека» и ее предшественники», </a:t>
            </a:r>
            <a:r>
              <a:rPr lang="ru-RU" dirty="0" smtClean="0"/>
              <a:t>опубликованной в сборнике</a:t>
            </a:r>
            <a:r>
              <a:rPr lang="ru-RU" b="1" dirty="0" smtClean="0"/>
              <a:t> «Первые Псковские региональные краеведческие чтения. Псков, 18-20 ноября 2010 г.», </a:t>
            </a:r>
            <a:r>
              <a:rPr lang="ru-RU" dirty="0" smtClean="0"/>
              <a:t>освещает краткую предысторию изданий ценных краеведческих документов с 1993 года до рождения новой книжной серии  "Псковская историческая библиотека"</a:t>
            </a:r>
            <a:r>
              <a:rPr lang="ru-RU" b="1" dirty="0" smtClean="0"/>
              <a:t>.</a:t>
            </a:r>
            <a:r>
              <a:rPr lang="ru-RU" dirty="0" smtClean="0"/>
              <a:t> </a:t>
            </a:r>
            <a:endParaRPr lang="ru-RU" b="1" dirty="0" smtClean="0"/>
          </a:p>
          <a:p>
            <a:r>
              <a:rPr lang="ru-RU" dirty="0" smtClean="0"/>
              <a:t>        Левин, Н. Ф. «Псковская историческая библиотека и ее предшественники» / Н. Ф. Левин // Первые псковские региональные чтения, Псков, 18-20 ноября 2010 г. / Союз краеведов России, Псковское региональное отделение ; Фонд «Краевед» ; [ред.-сост. Т. В. Вересова]. – Псков, 2011. – С. 160-163.</a:t>
            </a:r>
            <a:endParaRPr lang="ru-RU" b="1" dirty="0" smtClean="0"/>
          </a:p>
          <a:p>
            <a:r>
              <a:rPr lang="ru-RU" dirty="0" smtClean="0"/>
              <a:t>С печатным вариантом статьи из сборника можно</a:t>
            </a:r>
            <a:r>
              <a:rPr lang="ru-RU" b="1" dirty="0" smtClean="0"/>
              <a:t> </a:t>
            </a:r>
            <a:r>
              <a:rPr lang="ru-RU" dirty="0" smtClean="0"/>
              <a:t>ознакомиться</a:t>
            </a:r>
            <a:r>
              <a:rPr lang="ru-RU" b="1" dirty="0" smtClean="0"/>
              <a:t> </a:t>
            </a:r>
            <a:r>
              <a:rPr lang="ru-RU" dirty="0" smtClean="0"/>
              <a:t>в Центральной городской библиотеке (ЦГБ) и историко-краеведческой библиотеке им. И. И. Василева (N2). </a:t>
            </a:r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542908"/>
          </a:xfrm>
        </p:spPr>
        <p:txBody>
          <a:bodyPr>
            <a:no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Серия </a:t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dirty="0" smtClean="0">
                <a:solidFill>
                  <a:srgbClr val="C00000"/>
                </a:solidFill>
              </a:rPr>
              <a:t> </a:t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b="1" dirty="0" smtClean="0">
                <a:solidFill>
                  <a:srgbClr val="C00000"/>
                </a:solidFill>
              </a:rPr>
              <a:t>«Псковская историческая библиотека»</a:t>
            </a:r>
            <a:r>
              <a:rPr lang="ru-RU" sz="1600" dirty="0" smtClean="0">
                <a:solidFill>
                  <a:srgbClr val="C00000"/>
                </a:solidFill>
              </a:rPr>
              <a:t/>
            </a:r>
            <a:br>
              <a:rPr lang="ru-RU" sz="1600" dirty="0" smtClean="0">
                <a:solidFill>
                  <a:srgbClr val="C00000"/>
                </a:solidFill>
              </a:rPr>
            </a:br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500826" y="1071546"/>
            <a:ext cx="25003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История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6" name="Picture 2" descr="Scan200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44823"/>
            <a:ext cx="2544284" cy="381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714612" y="1571612"/>
            <a:ext cx="6276988" cy="4508513"/>
          </a:xfrm>
        </p:spPr>
        <p:txBody>
          <a:bodyPr>
            <a:normAutofit lnSpcReduction="10000"/>
          </a:bodyPr>
          <a:lstStyle/>
          <a:p>
            <a:endParaRPr lang="ru-RU" sz="1200" b="1" dirty="0" smtClean="0"/>
          </a:p>
          <a:p>
            <a:pPr>
              <a:buNone/>
            </a:pPr>
            <a:r>
              <a:rPr lang="ru-RU" sz="1200" dirty="0" smtClean="0"/>
              <a:t>         Кр63.3(2Р-4Пс)</a:t>
            </a:r>
            <a:br>
              <a:rPr lang="ru-RU" sz="1200" dirty="0" smtClean="0"/>
            </a:br>
            <a:r>
              <a:rPr lang="ru-RU" sz="1200" dirty="0" smtClean="0"/>
              <a:t>А 79 ЦБ; N2 </a:t>
            </a:r>
            <a:endParaRPr lang="ru-RU" sz="1200" b="1" dirty="0" smtClean="0"/>
          </a:p>
          <a:p>
            <a:pPr>
              <a:buNone/>
            </a:pPr>
            <a:r>
              <a:rPr lang="ru-RU" sz="1200" b="1" dirty="0" smtClean="0"/>
              <a:t>         Аракчеев, В. А.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>   Власть прошлого : очерки истории и культуры Псковской земли в XIII-XIX вв. / Владимир Анатольевич Аракчеев. - Псков : Псковская областная типография, 2012. - 316, [3] с. : [2] л. </a:t>
            </a:r>
            <a:r>
              <a:rPr lang="ru-RU" sz="1200" dirty="0" err="1" smtClean="0"/>
              <a:t>цв</a:t>
            </a:r>
            <a:r>
              <a:rPr lang="ru-RU" sz="1200" dirty="0" smtClean="0"/>
              <a:t>. ил. - (Псковская историческая библиотека). </a:t>
            </a:r>
            <a:endParaRPr lang="ru-RU" sz="1200" dirty="0" smtClean="0"/>
          </a:p>
          <a:p>
            <a:pPr>
              <a:buNone/>
            </a:pPr>
            <a:endParaRPr lang="ru-RU" sz="1200" dirty="0" smtClean="0"/>
          </a:p>
          <a:p>
            <a:pPr>
              <a:buNone/>
            </a:pPr>
            <a:r>
              <a:rPr lang="ru-RU" sz="1600" dirty="0" smtClean="0"/>
              <a:t>       Книга посвящена истории средневекового Пскова — одного из крупных военно-политических и экономических центров России в XV— XVII веках. На основе широкого круга источников, в том числе архивных, в книге систематически рассмотрена структура местного общества и влияние государственной политики на его эволюцию. </a:t>
            </a: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 </a:t>
            </a:r>
            <a:r>
              <a:rPr lang="ru-RU" sz="1600" dirty="0" smtClean="0"/>
              <a:t>      </a:t>
            </a:r>
            <a:r>
              <a:rPr lang="ru-RU" sz="1600" dirty="0" smtClean="0"/>
              <a:t>Особое </a:t>
            </a:r>
            <a:r>
              <a:rPr lang="ru-RU" sz="1600" dirty="0" smtClean="0"/>
              <a:t>внимание уделено повседневной жизни горожан, служилых людей и крестьян, а также ярким событиям XVII века — Смутному времени и восстанию 1650 года. Книга снабжена картами, иллюстрациями, пояснительным словарем и указателем имен. Издание рассчитано как на специалистов, историков, студентов, так и на самую широкую читательскую аудиторию.</a:t>
            </a:r>
          </a:p>
          <a:p>
            <a:pPr>
              <a:buNone/>
            </a:pP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542908"/>
          </a:xfrm>
        </p:spPr>
        <p:txBody>
          <a:bodyPr>
            <a:no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Серия </a:t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dirty="0" smtClean="0">
                <a:solidFill>
                  <a:srgbClr val="C00000"/>
                </a:solidFill>
              </a:rPr>
              <a:t> </a:t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b="1" dirty="0" smtClean="0">
                <a:solidFill>
                  <a:srgbClr val="C00000"/>
                </a:solidFill>
              </a:rPr>
              <a:t>«Псковская историческая библиотека»</a:t>
            </a:r>
            <a:r>
              <a:rPr lang="ru-RU" sz="1600" dirty="0" smtClean="0">
                <a:solidFill>
                  <a:srgbClr val="C00000"/>
                </a:solidFill>
              </a:rPr>
              <a:t/>
            </a:r>
            <a:br>
              <a:rPr lang="ru-RU" sz="1600" dirty="0" smtClean="0">
                <a:solidFill>
                  <a:srgbClr val="C00000"/>
                </a:solidFill>
              </a:rPr>
            </a:b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43240" y="1571612"/>
            <a:ext cx="5848360" cy="450851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200" dirty="0" smtClean="0"/>
              <a:t>         Кр63.3(2)</a:t>
            </a:r>
          </a:p>
          <a:p>
            <a:pPr>
              <a:buNone/>
            </a:pPr>
            <a:r>
              <a:rPr lang="ru-RU" sz="1200" dirty="0" smtClean="0"/>
              <a:t>         Е 14</a:t>
            </a:r>
          </a:p>
          <a:p>
            <a:pPr>
              <a:buNone/>
            </a:pPr>
            <a:r>
              <a:rPr lang="ru-RU" sz="1200" dirty="0" smtClean="0"/>
              <a:t>         ЦБ; N1; N2; N3; N5; N6; ПК; БЦО; N7; N9; N10</a:t>
            </a:r>
          </a:p>
          <a:p>
            <a:pPr>
              <a:buNone/>
            </a:pPr>
            <a:r>
              <a:rPr lang="ru-RU" sz="1200" b="1" dirty="0" smtClean="0"/>
              <a:t>         Евгений, (Болховитинов ; митрополит).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>   История княжества Псковского / Евгений (Болховитинов ; митрополит) ; </a:t>
            </a:r>
            <a:r>
              <a:rPr lang="ru-RU" sz="1200" dirty="0" err="1" smtClean="0"/>
              <a:t>переизд</a:t>
            </a:r>
            <a:r>
              <a:rPr lang="ru-RU" sz="1200" dirty="0" smtClean="0"/>
              <a:t>. подготовили Н. Ф. Левин, Т. В. Круглова. - Псков : Псковская областная типография, 2009. - 412, [2] с. - (Псковская историческая библиотека). - Прил. : План г. Пскова ; Подробная таблица о числе жителей.... </a:t>
            </a:r>
          </a:p>
          <a:p>
            <a:pPr>
              <a:buNone/>
            </a:pPr>
            <a:r>
              <a:rPr lang="ru-RU" sz="1400" dirty="0" smtClean="0"/>
              <a:t>        </a:t>
            </a:r>
          </a:p>
          <a:p>
            <a:pPr>
              <a:buNone/>
            </a:pPr>
            <a:r>
              <a:rPr lang="ru-RU" sz="1600" dirty="0" smtClean="0"/>
              <a:t>       Фундаментальная книга псковского архиерея Евгения (Болховити­нова) «История княжества Псковского» многие годы была основным ис­точником сведений для местных историков и краеведов. Благодаря осу­ществляемому ныне переизданию она станет доступной и современным исследователям, и любителям псковской старины.</a:t>
            </a:r>
          </a:p>
          <a:p>
            <a:pPr>
              <a:buNone/>
            </a:pPr>
            <a:r>
              <a:rPr lang="ru-RU" sz="1600" dirty="0" smtClean="0"/>
              <a:t>       Переиздание приурочено к юбилеям двух знаменательных событий, ярко освещённых в «Истории княжества Псковского», - 500-летию вхож­дения Пскова в состав государства Российского и 420-летию Псковской епархии.</a:t>
            </a:r>
          </a:p>
          <a:p>
            <a:pPr>
              <a:buNone/>
            </a:pPr>
            <a:endParaRPr lang="ru-RU" sz="1400" dirty="0"/>
          </a:p>
        </p:txBody>
      </p:sp>
      <p:pic>
        <p:nvPicPr>
          <p:cNvPr id="2050" name="Picture 2" descr="Scan200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7" y="1571612"/>
            <a:ext cx="2747169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429388" y="1142984"/>
            <a:ext cx="24288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История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542908"/>
          </a:xfrm>
        </p:spPr>
        <p:txBody>
          <a:bodyPr>
            <a:normAutofit fontScale="90000"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Серия </a:t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dirty="0" smtClean="0">
                <a:solidFill>
                  <a:srgbClr val="C00000"/>
                </a:solidFill>
              </a:rPr>
              <a:t> </a:t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b="1" dirty="0" smtClean="0">
                <a:solidFill>
                  <a:srgbClr val="C00000"/>
                </a:solidFill>
              </a:rPr>
              <a:t>«Псковская историческая библиотека»</a:t>
            </a:r>
            <a:r>
              <a:rPr lang="ru-RU" sz="1600" dirty="0" smtClean="0">
                <a:solidFill>
                  <a:srgbClr val="C00000"/>
                </a:solidFill>
              </a:rPr>
              <a:t/>
            </a:r>
            <a:br>
              <a:rPr lang="ru-RU" sz="1600" dirty="0" smtClean="0">
                <a:solidFill>
                  <a:srgbClr val="C00000"/>
                </a:solidFill>
              </a:rPr>
            </a:b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57554" y="1571612"/>
            <a:ext cx="5634046" cy="492922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200" dirty="0" smtClean="0"/>
              <a:t>	63.3(2Р-4Пс)6</a:t>
            </a:r>
            <a:br>
              <a:rPr lang="ru-RU" sz="1200" dirty="0" smtClean="0"/>
            </a:br>
            <a:r>
              <a:rPr lang="ru-RU" sz="1200" dirty="0" smtClean="0"/>
              <a:t>Л 64</a:t>
            </a:r>
          </a:p>
          <a:p>
            <a:pPr>
              <a:buNone/>
            </a:pPr>
            <a:r>
              <a:rPr lang="ru-RU" sz="1200" dirty="0" smtClean="0"/>
              <a:t>	ЦБ; N2</a:t>
            </a:r>
          </a:p>
          <a:p>
            <a:pPr>
              <a:buNone/>
            </a:pPr>
            <a:r>
              <a:rPr lang="ru-RU" sz="1200" dirty="0" smtClean="0"/>
              <a:t>	</a:t>
            </a:r>
            <a:r>
              <a:rPr lang="ru-RU" sz="1200" b="1" dirty="0" smtClean="0"/>
              <a:t>Литвинов, М. Ю.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>   Шпионы и диверсанты : Борьба с </a:t>
            </a:r>
            <a:r>
              <a:rPr lang="ru-RU" sz="1200" dirty="0" err="1" smtClean="0"/>
              <a:t>прибалт</a:t>
            </a:r>
            <a:r>
              <a:rPr lang="ru-RU" sz="1200" dirty="0" smtClean="0"/>
              <a:t>. шпионажем и националист. </a:t>
            </a:r>
            <a:r>
              <a:rPr lang="ru-RU" sz="1200" dirty="0" err="1" smtClean="0"/>
              <a:t>бандформированиями</a:t>
            </a:r>
            <a:r>
              <a:rPr lang="ru-RU" sz="1200" dirty="0" smtClean="0"/>
              <a:t> на </a:t>
            </a:r>
            <a:r>
              <a:rPr lang="ru-RU" sz="1200" dirty="0" err="1" smtClean="0"/>
              <a:t>Северо-Западе</a:t>
            </a:r>
            <a:r>
              <a:rPr lang="ru-RU" sz="1200" dirty="0" smtClean="0"/>
              <a:t> России / М. Ю. Литвинов, А. В. Седунов. - Псков : Псков. обл. типография, 2005. - 343 с. + 1 л. карт. : 14 л. фот. - (Мы </a:t>
            </a:r>
            <a:r>
              <a:rPr lang="ru-RU" sz="1200" dirty="0" err="1" smtClean="0"/>
              <a:t>пскопские</a:t>
            </a:r>
            <a:r>
              <a:rPr lang="ru-RU" sz="1200" dirty="0" smtClean="0"/>
              <a:t>) (Псковская историческая библиотека). - 60-летию Великой победы. </a:t>
            </a:r>
          </a:p>
          <a:p>
            <a:pPr>
              <a:buNone/>
            </a:pPr>
            <a:r>
              <a:rPr lang="ru-RU" sz="1400" dirty="0" smtClean="0"/>
              <a:t>        </a:t>
            </a:r>
            <a:r>
              <a:rPr lang="ru-RU" sz="1500" dirty="0" smtClean="0"/>
              <a:t>«Лесные братья», «особая папка», отдел по борьбе с бандитизмом, отечественные и прибалтийские диверсанты, разведчики и контрразведывательные структуры. Об этом говорится на страницах очередной книги из серии «Псковская историческая библиотека». О ходе борьбы с националистическими </a:t>
            </a:r>
            <a:r>
              <a:rPr lang="ru-RU" sz="1500" dirty="0" err="1" smtClean="0"/>
              <a:t>бандформированиями</a:t>
            </a:r>
            <a:r>
              <a:rPr lang="ru-RU" sz="1500" dirty="0" smtClean="0"/>
              <a:t> на </a:t>
            </a:r>
            <a:r>
              <a:rPr lang="ru-RU" sz="1500" dirty="0" err="1" smtClean="0"/>
              <a:t>Северо-Западе</a:t>
            </a:r>
            <a:r>
              <a:rPr lang="ru-RU" sz="1500" dirty="0" smtClean="0"/>
              <a:t> России докладывали лично И.В. Сталину. В монографии подробно изучены проблемы деятельности отечественных органов безопасности против прибалтийских спецслужб и националистических формирований в 1920-1953 гг. Работа основана на ранее не исследованных документах, хорошо иллюстрирована и станет интересной многим читателям.</a:t>
            </a:r>
            <a:endParaRPr lang="ru-RU" sz="1500" dirty="0"/>
          </a:p>
        </p:txBody>
      </p:sp>
      <p:pic>
        <p:nvPicPr>
          <p:cNvPr id="3074" name="Picture 2" descr="Scan200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628800"/>
            <a:ext cx="2774682" cy="3969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429388" y="1214422"/>
            <a:ext cx="25003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История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542908"/>
          </a:xfrm>
        </p:spPr>
        <p:txBody>
          <a:bodyPr>
            <a:no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Серия </a:t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dirty="0" smtClean="0">
                <a:solidFill>
                  <a:srgbClr val="C00000"/>
                </a:solidFill>
              </a:rPr>
              <a:t> </a:t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b="1" dirty="0" smtClean="0">
                <a:solidFill>
                  <a:srgbClr val="C00000"/>
                </a:solidFill>
              </a:rPr>
              <a:t>«Псковская историческая библиотека»</a:t>
            </a:r>
            <a:r>
              <a:rPr lang="ru-RU" sz="1600" dirty="0" smtClean="0">
                <a:solidFill>
                  <a:srgbClr val="C00000"/>
                </a:solidFill>
              </a:rPr>
              <a:t/>
            </a:r>
            <a:br>
              <a:rPr lang="ru-RU" sz="1600" dirty="0" smtClean="0">
                <a:solidFill>
                  <a:srgbClr val="C00000"/>
                </a:solidFill>
              </a:rPr>
            </a:b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43306" y="1643050"/>
            <a:ext cx="5348294" cy="471490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1200" dirty="0" smtClean="0"/>
              <a:t>	Кр63.3(2)612</a:t>
            </a:r>
            <a:br>
              <a:rPr lang="ru-RU" sz="1200" dirty="0" smtClean="0"/>
            </a:br>
            <a:r>
              <a:rPr lang="ru-RU" sz="1200" dirty="0" smtClean="0"/>
              <a:t>М 69</a:t>
            </a:r>
          </a:p>
          <a:p>
            <a:pPr>
              <a:buNone/>
            </a:pPr>
            <a:r>
              <a:rPr lang="ru-RU" sz="1200" dirty="0" smtClean="0"/>
              <a:t>	ЦБ; N2</a:t>
            </a:r>
          </a:p>
          <a:p>
            <a:pPr>
              <a:buNone/>
            </a:pPr>
            <a:r>
              <a:rPr lang="ru-RU" sz="1200" b="1" dirty="0" smtClean="0"/>
              <a:t>	Михайлов, А. А.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>   Псков в годы Первой мировой войны, 1914-1915 гг. / Андрей Александрович Михайлов. - Псков : Дом печати, 2012. - 342, [1] с. : [8] л. </a:t>
            </a:r>
            <a:r>
              <a:rPr lang="ru-RU" sz="1200" dirty="0" err="1" smtClean="0"/>
              <a:t>фотоил</a:t>
            </a:r>
            <a:r>
              <a:rPr lang="ru-RU" sz="1200" dirty="0" smtClean="0"/>
              <a:t>. - (Псковская историческая библиотека). </a:t>
            </a:r>
          </a:p>
          <a:p>
            <a:pPr>
              <a:buNone/>
            </a:pPr>
            <a:r>
              <a:rPr lang="ru-RU" sz="1200" dirty="0" smtClean="0"/>
              <a:t> </a:t>
            </a:r>
          </a:p>
          <a:p>
            <a:pPr>
              <a:buNone/>
            </a:pPr>
            <a:r>
              <a:rPr lang="ru-RU" sz="1600" dirty="0" smtClean="0"/>
              <a:t>	В два последних десятилетия возрастает интерес к Первой мировой войне среди любителей истории и профессиональных исследователей, которые уделяют внимание и ее региональному аспекту.</a:t>
            </a:r>
          </a:p>
          <a:p>
            <a:pPr>
              <a:buNone/>
            </a:pPr>
            <a:r>
              <a:rPr lang="ru-RU" sz="1600" dirty="0" smtClean="0"/>
              <a:t>     	Настоящая работа посвящена первым полутора годам войны, тому, как их прожил губернский Псков - с полным осознанием своей военной и исторической миссии.</a:t>
            </a:r>
          </a:p>
          <a:p>
            <a:pPr>
              <a:buNone/>
            </a:pPr>
            <a:r>
              <a:rPr lang="ru-RU" sz="1600" dirty="0" smtClean="0"/>
              <a:t>	     Работа основана на обширном архивном материале, предназначена для большой аудитории - для студентов, преподавателей, ученых, всех, кто интересуется военной историей и историей родного края.</a:t>
            </a:r>
          </a:p>
          <a:p>
            <a:pPr>
              <a:buNone/>
            </a:pPr>
            <a:endParaRPr lang="ru-RU" sz="1200" dirty="0"/>
          </a:p>
        </p:txBody>
      </p:sp>
      <p:pic>
        <p:nvPicPr>
          <p:cNvPr id="4098" name="Picture 2" descr="Scan20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643050"/>
            <a:ext cx="2768571" cy="4018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500826" y="1142984"/>
            <a:ext cx="24288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История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542908"/>
          </a:xfrm>
        </p:spPr>
        <p:txBody>
          <a:bodyPr>
            <a:no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Серия </a:t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dirty="0" smtClean="0">
                <a:solidFill>
                  <a:srgbClr val="C00000"/>
                </a:solidFill>
              </a:rPr>
              <a:t> </a:t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b="1" dirty="0" smtClean="0">
                <a:solidFill>
                  <a:srgbClr val="C00000"/>
                </a:solidFill>
              </a:rPr>
              <a:t>«Псковская историческая библиотека»</a:t>
            </a:r>
            <a:r>
              <a:rPr lang="ru-RU" sz="1600" dirty="0" smtClean="0">
                <a:solidFill>
                  <a:srgbClr val="C00000"/>
                </a:solidFill>
              </a:rPr>
              <a:t/>
            </a:r>
            <a:br>
              <a:rPr lang="ru-RU" sz="1600" dirty="0" smtClean="0">
                <a:solidFill>
                  <a:srgbClr val="C00000"/>
                </a:solidFill>
              </a:rPr>
            </a:b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868" y="1571612"/>
            <a:ext cx="5419732" cy="450851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1200" dirty="0" smtClean="0"/>
              <a:t>	63.3(2Р-4Пс)4</a:t>
            </a:r>
            <a:br>
              <a:rPr lang="ru-RU" sz="1200" dirty="0" smtClean="0"/>
            </a:br>
            <a:r>
              <a:rPr lang="ru-RU" sz="1200" dirty="0" smtClean="0"/>
              <a:t>О-72</a:t>
            </a:r>
          </a:p>
          <a:p>
            <a:pPr>
              <a:buNone/>
            </a:pPr>
            <a:r>
              <a:rPr lang="ru-RU" sz="1200" dirty="0" smtClean="0"/>
              <a:t>	ПК; N6; N5; N3; N2; N1; ЦБ; N2; БЦО; N7; N9; N10 </a:t>
            </a:r>
          </a:p>
          <a:p>
            <a:pPr>
              <a:buNone/>
            </a:pPr>
            <a:r>
              <a:rPr lang="ru-RU" sz="1200" b="1" dirty="0" smtClean="0"/>
              <a:t>	Осада Пскова глазами иностранцев</a:t>
            </a:r>
            <a:r>
              <a:rPr lang="ru-RU" sz="1200" dirty="0" smtClean="0"/>
              <a:t> : дневники походов </a:t>
            </a:r>
            <a:r>
              <a:rPr lang="ru-RU" sz="1200" dirty="0" err="1" smtClean="0"/>
              <a:t>Батория</a:t>
            </a:r>
            <a:r>
              <a:rPr lang="ru-RU" sz="1200" dirty="0" smtClean="0"/>
              <a:t> на Россию (1580 - 1581 гг.), биограф. очерк Н. Ф. Левина / пер. с пол. О. Н. </a:t>
            </a:r>
            <a:r>
              <a:rPr lang="ru-RU" sz="1200" dirty="0" err="1" smtClean="0"/>
              <a:t>Милевского</a:t>
            </a:r>
            <a:r>
              <a:rPr lang="ru-RU" sz="1200" dirty="0" smtClean="0"/>
              <a:t> ; вступ. ст. и </a:t>
            </a:r>
            <a:r>
              <a:rPr lang="ru-RU" sz="1200" dirty="0" err="1" smtClean="0"/>
              <a:t>коммент</a:t>
            </a:r>
            <a:r>
              <a:rPr lang="ru-RU" sz="1200" dirty="0" smtClean="0"/>
              <a:t>. А. А. Михайлова. - Псков : Псков. обл. типография, 2005. - 503 с. : ил. - (Мы </a:t>
            </a:r>
            <a:r>
              <a:rPr lang="ru-RU" sz="1200" dirty="0" err="1" smtClean="0"/>
              <a:t>пскопские</a:t>
            </a:r>
            <a:r>
              <a:rPr lang="ru-RU" sz="1200" dirty="0" smtClean="0"/>
              <a:t>) (Псковская историческая библиотека : Великая Победа : 60 лет). </a:t>
            </a:r>
          </a:p>
          <a:p>
            <a:endParaRPr lang="ru-RU" sz="1300" dirty="0" smtClean="0"/>
          </a:p>
          <a:p>
            <a:pPr>
              <a:buNone/>
            </a:pPr>
            <a:r>
              <a:rPr lang="ru-RU" sz="1300" dirty="0" smtClean="0"/>
              <a:t>	 Книга посвящена борьбе русского народа с польско-литовскими войсками короля Стефана </a:t>
            </a:r>
            <a:r>
              <a:rPr lang="ru-RU" sz="1300" dirty="0" err="1" smtClean="0"/>
              <a:t>Батория</a:t>
            </a:r>
            <a:r>
              <a:rPr lang="ru-RU" sz="1300" dirty="0" smtClean="0"/>
              <a:t> в 1580-1581 гг. и осаде Пскова в 1581 г. В нее вошли дневники участников событий, польских военачальников Я. </a:t>
            </a:r>
            <a:r>
              <a:rPr lang="ru-RU" sz="1300" dirty="0" err="1" smtClean="0"/>
              <a:t>Зборовского</a:t>
            </a:r>
            <a:r>
              <a:rPr lang="ru-RU" sz="1300" dirty="0" smtClean="0"/>
              <a:t> и Л. </a:t>
            </a:r>
            <a:r>
              <a:rPr lang="ru-RU" sz="1300" dirty="0" err="1" smtClean="0"/>
              <a:t>Дзялынского</a:t>
            </a:r>
            <a:r>
              <a:rPr lang="ru-RU" sz="1300" dirty="0" smtClean="0"/>
              <a:t>, а также обширный дневник ксендза С. Пиотровского. В этих документах очень ярко отражены события войны во всем ее многообразии: осады, схватки и повседневная «окопная» жизнь. Авторы дневников приводят также многочисленные сведения о Псковской земле и ее городах.</a:t>
            </a:r>
          </a:p>
          <a:p>
            <a:pPr>
              <a:buNone/>
            </a:pPr>
            <a:r>
              <a:rPr lang="ru-RU" sz="1300" dirty="0" smtClean="0"/>
              <a:t>	Все документы снабжены подробным научным комментарием. Книга содержит вводную статью о развитии русско-литовских отно­шений в XIV-XVI вв., статью о переводчике дневников О. </a:t>
            </a:r>
            <a:r>
              <a:rPr lang="ru-RU" sz="1300" dirty="0" err="1" smtClean="0"/>
              <a:t>Милевском</a:t>
            </a:r>
            <a:r>
              <a:rPr lang="ru-RU" sz="1300" dirty="0" smtClean="0"/>
              <a:t>, карты, иллюстрации, исторический глоссарий. Издание рассчитано на специалистов-историков, студентов, а также на широкую читательскую аудиторию.</a:t>
            </a:r>
            <a:endParaRPr lang="ru-RU" sz="1300" dirty="0"/>
          </a:p>
        </p:txBody>
      </p:sp>
      <p:pic>
        <p:nvPicPr>
          <p:cNvPr id="5122" name="Picture 2" descr="Scan200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571611"/>
            <a:ext cx="2857520" cy="4082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500826" y="1214422"/>
            <a:ext cx="24288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История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542908"/>
          </a:xfrm>
        </p:spPr>
        <p:txBody>
          <a:bodyPr>
            <a:normAutofit fontScale="90000"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Серия </a:t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dirty="0" smtClean="0">
                <a:solidFill>
                  <a:srgbClr val="C00000"/>
                </a:solidFill>
              </a:rPr>
              <a:t> </a:t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b="1" dirty="0" smtClean="0">
                <a:solidFill>
                  <a:srgbClr val="C00000"/>
                </a:solidFill>
              </a:rPr>
              <a:t>«Псковская историческая библиотека»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86182" y="1571612"/>
            <a:ext cx="5205418" cy="450851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200" dirty="0" smtClean="0"/>
              <a:t>	63.3(2Р-4Пс)</a:t>
            </a:r>
            <a:br>
              <a:rPr lang="ru-RU" sz="1200" dirty="0" smtClean="0"/>
            </a:br>
            <a:r>
              <a:rPr lang="ru-RU" sz="1200" dirty="0" smtClean="0"/>
              <a:t>П 60</a:t>
            </a:r>
          </a:p>
          <a:p>
            <a:pPr>
              <a:buNone/>
            </a:pPr>
            <a:r>
              <a:rPr lang="ru-RU" sz="1200" dirty="0" smtClean="0"/>
              <a:t>	ЦБ; N2</a:t>
            </a:r>
          </a:p>
          <a:p>
            <a:pPr>
              <a:buNone/>
            </a:pPr>
            <a:r>
              <a:rPr lang="ru-RU" sz="1200" b="1" dirty="0" smtClean="0"/>
              <a:t>	Порхов и его уезд</a:t>
            </a:r>
            <a:r>
              <a:rPr lang="ru-RU" sz="1200" dirty="0" smtClean="0"/>
              <a:t> : сб. дореволюционных публикаций / сост. и авт. вступ. ст. Н. Ф. Левин. - Псков : Псков. обл. типография, 2005. - 462, [2] с. : фот. - (Псковская историческая библиотека).</a:t>
            </a:r>
          </a:p>
          <a:p>
            <a:pPr>
              <a:buNone/>
            </a:pPr>
            <a:endParaRPr lang="ru-RU" sz="1200" dirty="0" smtClean="0"/>
          </a:p>
          <a:p>
            <a:pPr>
              <a:buNone/>
            </a:pPr>
            <a:r>
              <a:rPr lang="ru-RU" sz="1600" dirty="0" smtClean="0"/>
              <a:t>	Книга является сборником дореволюционных публикаций по истории города Порхова и его уезда. Большинство их авторов были жителями Порхова и Пскова. Краткие биографические справки о них приведены в статье «От составителя». Заметный вклад в изучение истории Порхова и псковского края внесли братья Евгений и Михаил Лебедевы. Судьба этой семьи изложена в отдельной статье составителя сборника — псковского краеведа </a:t>
            </a:r>
          </a:p>
          <a:p>
            <a:pPr>
              <a:buNone/>
            </a:pPr>
            <a:r>
              <a:rPr lang="ru-RU" sz="1600" dirty="0" smtClean="0"/>
              <a:t>	Н. Ф. Левина.</a:t>
            </a:r>
            <a:endParaRPr lang="ru-RU" sz="1600" dirty="0"/>
          </a:p>
        </p:txBody>
      </p:sp>
      <p:pic>
        <p:nvPicPr>
          <p:cNvPr id="6146" name="Picture 2" descr="Scan200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09" y="1571612"/>
            <a:ext cx="2797117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429388" y="1214422"/>
            <a:ext cx="24288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История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71470"/>
          </a:xfrm>
        </p:spPr>
        <p:txBody>
          <a:bodyPr>
            <a:no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Серия </a:t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dirty="0" smtClean="0">
                <a:solidFill>
                  <a:srgbClr val="C00000"/>
                </a:solidFill>
              </a:rPr>
              <a:t> </a:t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b="1" dirty="0" smtClean="0">
                <a:solidFill>
                  <a:srgbClr val="C00000"/>
                </a:solidFill>
              </a:rPr>
              <a:t>«Псковская историческая библиотека»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868" y="1571612"/>
            <a:ext cx="5214974" cy="450851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1200" dirty="0" smtClean="0"/>
              <a:t>	Кр63.3(2)</a:t>
            </a:r>
            <a:br>
              <a:rPr lang="ru-RU" sz="1200" dirty="0" smtClean="0"/>
            </a:br>
            <a:r>
              <a:rPr lang="ru-RU" sz="1200" dirty="0" smtClean="0"/>
              <a:t>П 86</a:t>
            </a:r>
          </a:p>
          <a:p>
            <a:pPr>
              <a:buNone/>
            </a:pPr>
            <a:r>
              <a:rPr lang="ru-RU" sz="1200" dirty="0" smtClean="0"/>
              <a:t>	ПК; N6; N5; N3; N2; N2; N1; ЦБ; БЦО; N7; N 9; N10</a:t>
            </a:r>
          </a:p>
          <a:p>
            <a:pPr>
              <a:buNone/>
            </a:pPr>
            <a:endParaRPr lang="ru-RU" sz="1200" dirty="0" smtClean="0"/>
          </a:p>
          <a:p>
            <a:pPr>
              <a:buNone/>
            </a:pPr>
            <a:r>
              <a:rPr lang="ru-RU" sz="1200" b="1" dirty="0" smtClean="0"/>
              <a:t>	Псков - город воинской славы</a:t>
            </a:r>
            <a:r>
              <a:rPr lang="ru-RU" sz="1200" dirty="0" smtClean="0"/>
              <a:t> : ст. и документы / [Д. С. Лихачев, М. М. Медников, И. Б. </a:t>
            </a:r>
            <a:r>
              <a:rPr lang="ru-RU" sz="1200" dirty="0" err="1" smtClean="0"/>
              <a:t>Голубева</a:t>
            </a:r>
            <a:r>
              <a:rPr lang="ru-RU" sz="1200" dirty="0" smtClean="0"/>
              <a:t> и др.; сост. Н. Ф. Левин]. - Псков : Псковская областная типография, 2010. - 446, [1] с. : фот., карты. - (Псковская историческая библиотека). - Прил. : План псковской крепости 1694 года. </a:t>
            </a:r>
          </a:p>
          <a:p>
            <a:pPr>
              <a:buNone/>
            </a:pPr>
            <a:endParaRPr lang="ru-RU" sz="1200" dirty="0" smtClean="0"/>
          </a:p>
          <a:p>
            <a:pPr>
              <a:buNone/>
            </a:pPr>
            <a:r>
              <a:rPr lang="ru-RU" sz="1200" dirty="0" smtClean="0"/>
              <a:t>	</a:t>
            </a:r>
            <a:r>
              <a:rPr lang="ru-RU" sz="1600" dirty="0" smtClean="0"/>
              <a:t>Присвоение Пскову почётного звания Российской Федерации «Город воинской славы» обязывает нас знать его героическую историю. Предлагаемый сборник статей и публикаций содержит как общие, обзорные очерки военных событий на Псковской земле с древнейших времён до наших дней, так и подробные описания отдельных крупных сражений, в которых псковичи мужественно защищали Россию от иноземных завоевателей. </a:t>
            </a:r>
          </a:p>
          <a:p>
            <a:pPr>
              <a:buNone/>
            </a:pPr>
            <a:r>
              <a:rPr lang="ru-RU" sz="1600" dirty="0" smtClean="0"/>
              <a:t>	Издание предназначается самому широкому кругу читателей.</a:t>
            </a:r>
          </a:p>
          <a:p>
            <a:pPr>
              <a:buNone/>
            </a:pPr>
            <a:endParaRPr lang="ru-RU" sz="1200" dirty="0"/>
          </a:p>
        </p:txBody>
      </p:sp>
      <p:pic>
        <p:nvPicPr>
          <p:cNvPr id="7170" name="Picture 2" descr="Копия Scan200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09" y="1571612"/>
            <a:ext cx="2864961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500826" y="1142984"/>
            <a:ext cx="24288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История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543956" cy="542908"/>
          </a:xfrm>
        </p:spPr>
        <p:txBody>
          <a:bodyPr>
            <a:no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Серия </a:t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dirty="0" smtClean="0">
                <a:solidFill>
                  <a:srgbClr val="C00000"/>
                </a:solidFill>
              </a:rPr>
              <a:t> </a:t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b="1" dirty="0" smtClean="0">
                <a:solidFill>
                  <a:srgbClr val="C00000"/>
                </a:solidFill>
              </a:rPr>
              <a:t>«Псковская историческая библиотека»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43306" y="1571612"/>
            <a:ext cx="5214974" cy="450851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1200" dirty="0" smtClean="0"/>
              <a:t>	Кр63.3(2Рус-4Пс)4 </a:t>
            </a:r>
            <a:br>
              <a:rPr lang="ru-RU" sz="1200" dirty="0" smtClean="0"/>
            </a:br>
            <a:r>
              <a:rPr lang="ru-RU" sz="1200" dirty="0" smtClean="0"/>
              <a:t>П 86</a:t>
            </a:r>
          </a:p>
          <a:p>
            <a:pPr>
              <a:buNone/>
            </a:pPr>
            <a:r>
              <a:rPr lang="ru-RU" sz="1200" dirty="0" smtClean="0"/>
              <a:t>	ЦБ; N2 </a:t>
            </a:r>
          </a:p>
          <a:p>
            <a:pPr>
              <a:buNone/>
            </a:pPr>
            <a:r>
              <a:rPr lang="ru-RU" sz="1200" b="1" dirty="0" smtClean="0"/>
              <a:t>	   </a:t>
            </a:r>
            <a:r>
              <a:rPr lang="ru-RU" sz="1300" b="1" dirty="0" smtClean="0"/>
              <a:t>Псков, русские земли и Восточная Европа в XV-XVII вв. К 500-летию вхождения Пскова в состав единого русского государства</a:t>
            </a:r>
            <a:r>
              <a:rPr lang="ru-RU" sz="1300" dirty="0" smtClean="0"/>
              <a:t> : сб. трудов. </a:t>
            </a:r>
            <a:r>
              <a:rPr lang="ru-RU" sz="1300" dirty="0" err="1" smtClean="0"/>
              <a:t>междунар</a:t>
            </a:r>
            <a:r>
              <a:rPr lang="ru-RU" sz="1300" dirty="0" smtClean="0"/>
              <a:t>. </a:t>
            </a:r>
            <a:r>
              <a:rPr lang="ru-RU" sz="1300" dirty="0" err="1" smtClean="0"/>
              <a:t>науч</a:t>
            </a:r>
            <a:r>
              <a:rPr lang="ru-RU" sz="1300" dirty="0" smtClean="0"/>
              <a:t>. конференции, 19-20 мая 2010 г. / Псков. </a:t>
            </a:r>
            <a:r>
              <a:rPr lang="ru-RU" sz="1300" dirty="0" err="1" smtClean="0"/>
              <a:t>гос</a:t>
            </a:r>
            <a:r>
              <a:rPr lang="ru-RU" sz="1300" dirty="0" smtClean="0"/>
              <a:t>. </a:t>
            </a:r>
            <a:r>
              <a:rPr lang="ru-RU" sz="1300" dirty="0" err="1" smtClean="0"/>
              <a:t>пед</a:t>
            </a:r>
            <a:r>
              <a:rPr lang="ru-RU" sz="1300" dirty="0" smtClean="0"/>
              <a:t>. ун-т им. С.М. Кирова; Европ. ун-т в С.-Петербурге ; [отв. ред. В. И. </a:t>
            </a:r>
            <a:r>
              <a:rPr lang="ru-RU" sz="1300" dirty="0" err="1" smtClean="0"/>
              <a:t>Охотникова</a:t>
            </a:r>
            <a:r>
              <a:rPr lang="ru-RU" sz="1300" dirty="0" smtClean="0"/>
              <a:t>]. - Псков : Псковская областная типография, 2011. - 452, [1] с. - (Псковская историческая библиотека). - </a:t>
            </a:r>
            <a:r>
              <a:rPr lang="ru-RU" sz="1300" dirty="0" err="1" smtClean="0"/>
              <a:t>Библиогр</a:t>
            </a:r>
            <a:r>
              <a:rPr lang="ru-RU" sz="1300" dirty="0" smtClean="0"/>
              <a:t>. в </a:t>
            </a:r>
            <a:r>
              <a:rPr lang="ru-RU" sz="1300" dirty="0" err="1" smtClean="0"/>
              <a:t>подстроч</a:t>
            </a:r>
            <a:r>
              <a:rPr lang="ru-RU" sz="1300" dirty="0" smtClean="0"/>
              <a:t>. примеч. </a:t>
            </a:r>
          </a:p>
          <a:p>
            <a:pPr>
              <a:buNone/>
            </a:pPr>
            <a:r>
              <a:rPr lang="ru-RU" sz="1400" dirty="0" smtClean="0"/>
              <a:t>	</a:t>
            </a:r>
          </a:p>
          <a:p>
            <a:pPr>
              <a:buNone/>
            </a:pPr>
            <a:r>
              <a:rPr lang="ru-RU" sz="1400" dirty="0" smtClean="0"/>
              <a:t>	</a:t>
            </a:r>
            <a:r>
              <a:rPr lang="ru-RU" sz="1500" dirty="0" smtClean="0"/>
              <a:t>Сборник посвящен 500-летию вхождения Пскова в состав единого Русского государства. В нем представлены работы ученых по наиболее актуальным проблемам истории России и Восточной Европы в XV - XVII вв.. историографии и источниковедению, археографии, текстологии, истории древнерусской литературы и искусства. Основное внимание авторы сборника уделили средневековому Пскову в его взаимосвязях с соседями, взаимовлиянию культур в переломный момент истории.</a:t>
            </a:r>
          </a:p>
          <a:p>
            <a:pPr>
              <a:buNone/>
            </a:pPr>
            <a:r>
              <a:rPr lang="ru-RU" sz="1500" dirty="0" smtClean="0"/>
              <a:t>	Книга адресована специалистам по истории России, русской филологии, аспирантам и студентам гуманитарных факультетов, всем интересующимся отечественной историей.</a:t>
            </a:r>
          </a:p>
          <a:p>
            <a:pPr>
              <a:buNone/>
            </a:pPr>
            <a:r>
              <a:rPr lang="ru-RU" sz="1400" dirty="0" smtClean="0"/>
              <a:t> </a:t>
            </a:r>
          </a:p>
          <a:p>
            <a:pPr>
              <a:buNone/>
            </a:pPr>
            <a:r>
              <a:rPr lang="ru-RU" sz="1400" dirty="0" smtClean="0"/>
              <a:t> </a:t>
            </a:r>
          </a:p>
          <a:p>
            <a:pPr>
              <a:buNone/>
            </a:pPr>
            <a:endParaRPr lang="ru-RU" sz="1200" dirty="0"/>
          </a:p>
        </p:txBody>
      </p:sp>
      <p:pic>
        <p:nvPicPr>
          <p:cNvPr id="8194" name="Picture 2" descr="истор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500174"/>
            <a:ext cx="2896156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500826" y="1142984"/>
            <a:ext cx="25003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История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43306" y="1571612"/>
            <a:ext cx="5348294" cy="450851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200" dirty="0" smtClean="0"/>
              <a:t>	63.3(2Р-4Пс)</a:t>
            </a:r>
            <a:br>
              <a:rPr lang="ru-RU" sz="1200" dirty="0" smtClean="0"/>
            </a:br>
            <a:r>
              <a:rPr lang="ru-RU" sz="1200" dirty="0" smtClean="0"/>
              <a:t>С 68</a:t>
            </a:r>
          </a:p>
          <a:p>
            <a:pPr>
              <a:buNone/>
            </a:pPr>
            <a:r>
              <a:rPr lang="ru-RU" sz="1200" dirty="0" smtClean="0"/>
              <a:t>	N2; ЦБ; N3; N1; БЦО</a:t>
            </a:r>
          </a:p>
          <a:p>
            <a:pPr>
              <a:buNone/>
            </a:pPr>
            <a:r>
              <a:rPr lang="ru-RU" sz="1200" b="1" dirty="0" smtClean="0"/>
              <a:t>	Софийский, Л. И.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>   Город Опочка и его уезд в прошлом и настоящем (1414-1914 гг.) / Л. И. Софийский ; Вступ. ст. Н. Ф. Левина. - </a:t>
            </a:r>
            <a:r>
              <a:rPr lang="ru-RU" sz="1200" dirty="0" err="1" smtClean="0"/>
              <a:t>Репр</a:t>
            </a:r>
            <a:r>
              <a:rPr lang="ru-RU" sz="1200" dirty="0" smtClean="0"/>
              <a:t>. изд. - Псков, 2004. - 230 с. : ил.; 3 л. карт. - (Мы </a:t>
            </a:r>
            <a:r>
              <a:rPr lang="ru-RU" sz="1200" dirty="0" err="1" smtClean="0"/>
              <a:t>пскопские</a:t>
            </a:r>
            <a:r>
              <a:rPr lang="ru-RU" sz="1200" dirty="0" smtClean="0"/>
              <a:t>) (Псковская историческая библиотека). - На пер. авт. не указан. </a:t>
            </a:r>
          </a:p>
          <a:p>
            <a:pPr>
              <a:buNone/>
            </a:pPr>
            <a:endParaRPr lang="ru-RU" sz="1200" dirty="0" smtClean="0"/>
          </a:p>
          <a:p>
            <a:pPr>
              <a:buNone/>
            </a:pPr>
            <a:endParaRPr lang="ru-RU" sz="1200" dirty="0" smtClean="0"/>
          </a:p>
          <a:p>
            <a:pPr>
              <a:buNone/>
            </a:pPr>
            <a:r>
              <a:rPr lang="ru-RU" sz="1600" dirty="0" smtClean="0"/>
              <a:t>	В настоящее репринтное издание исторического труда Л. И. Софийского «Город Опочка и его уезд в прошлом и настоящем (1414-1914 гг.)» включен также биографический очерк псковского краеведа Н. Ф. Левина об авторе этой книги. В издании широко использованы виды и карты города Опочки и </a:t>
            </a:r>
            <a:r>
              <a:rPr lang="ru-RU" sz="1600" dirty="0" err="1" smtClean="0"/>
              <a:t>Опочецкого</a:t>
            </a:r>
            <a:r>
              <a:rPr lang="ru-RU" sz="1600" dirty="0" smtClean="0"/>
              <a:t> уезда. </a:t>
            </a:r>
            <a:endParaRPr lang="ru-RU" sz="160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71470"/>
          </a:xfrm>
        </p:spPr>
        <p:txBody>
          <a:bodyPr>
            <a:no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Серия </a:t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dirty="0" smtClean="0">
                <a:solidFill>
                  <a:srgbClr val="C00000"/>
                </a:solidFill>
              </a:rPr>
              <a:t> </a:t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b="1" dirty="0" smtClean="0">
                <a:solidFill>
                  <a:srgbClr val="C00000"/>
                </a:solidFill>
              </a:rPr>
              <a:t>«Псковская историческая библиотека»</a:t>
            </a:r>
            <a:endParaRPr lang="ru-RU" sz="1600" dirty="0"/>
          </a:p>
        </p:txBody>
      </p:sp>
      <p:pic>
        <p:nvPicPr>
          <p:cNvPr id="9218" name="Picture 2" descr="Scan200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09" y="1571612"/>
            <a:ext cx="2646279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500826" y="1142984"/>
            <a:ext cx="25003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История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71470"/>
          </a:xfrm>
        </p:spPr>
        <p:txBody>
          <a:bodyPr>
            <a:no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Серия </a:t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dirty="0" smtClean="0">
                <a:solidFill>
                  <a:srgbClr val="C00000"/>
                </a:solidFill>
              </a:rPr>
              <a:t> </a:t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b="1" dirty="0" smtClean="0">
                <a:solidFill>
                  <a:srgbClr val="C00000"/>
                </a:solidFill>
              </a:rPr>
              <a:t>«Псковская историческая библиотека»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43306" y="1571612"/>
            <a:ext cx="5348294" cy="450851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200" dirty="0" smtClean="0"/>
              <a:t>	Кр63.3(2Р-4Пс)6</a:t>
            </a:r>
            <a:br>
              <a:rPr lang="ru-RU" sz="1200" dirty="0" smtClean="0"/>
            </a:br>
            <a:r>
              <a:rPr lang="ru-RU" sz="1200" dirty="0" smtClean="0"/>
              <a:t>Ф 53</a:t>
            </a:r>
          </a:p>
          <a:p>
            <a:pPr>
              <a:buNone/>
            </a:pPr>
            <a:r>
              <a:rPr lang="ru-RU" sz="1200" dirty="0" smtClean="0"/>
              <a:t>	ПК; N6; N5; N3; N2; N1; ЦБ; БЦО; N7; N9; N10 </a:t>
            </a:r>
          </a:p>
          <a:p>
            <a:pPr>
              <a:buNone/>
            </a:pPr>
            <a:r>
              <a:rPr lang="ru-RU" sz="1200" b="1" dirty="0" smtClean="0"/>
              <a:t>	Филимонов, А. В.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>   Псков в 1920-1930-е годы : очерки социально-культурной жизни / Анатолий Васильевич Филимонов. - Псков : Псков. обл. типография, 2005. - 303 с. : фот. - (Псковская историческая библиотека : Великая Победа : 60 лет). - </a:t>
            </a:r>
            <a:r>
              <a:rPr lang="ru-RU" sz="1200" dirty="0" err="1" smtClean="0"/>
              <a:t>Библиогр</a:t>
            </a:r>
            <a:r>
              <a:rPr lang="ru-RU" sz="1200" dirty="0" smtClean="0"/>
              <a:t>.: с. 301-302. </a:t>
            </a:r>
          </a:p>
          <a:p>
            <a:pPr>
              <a:buNone/>
            </a:pPr>
            <a:endParaRPr lang="ru-RU" sz="1200" dirty="0" smtClean="0"/>
          </a:p>
          <a:p>
            <a:pPr>
              <a:buNone/>
            </a:pPr>
            <a:r>
              <a:rPr lang="ru-RU" sz="1200" dirty="0" smtClean="0"/>
              <a:t>	</a:t>
            </a:r>
          </a:p>
          <a:p>
            <a:pPr>
              <a:buNone/>
            </a:pPr>
            <a:r>
              <a:rPr lang="ru-RU" sz="1200" dirty="0" smtClean="0"/>
              <a:t>	</a:t>
            </a:r>
            <a:r>
              <a:rPr lang="ru-RU" sz="1600" dirty="0" smtClean="0"/>
              <a:t>Книга представляет собой сборник очерков о различных явлениях социально-культурной жизни Пскова, создании и деятельности ряда городских учреждений и служб на переломном этапе его истории.</a:t>
            </a:r>
          </a:p>
          <a:p>
            <a:pPr>
              <a:buNone/>
            </a:pPr>
            <a:r>
              <a:rPr lang="ru-RU" sz="1600" dirty="0" smtClean="0"/>
              <a:t>	Работа издается в авторской редакции.</a:t>
            </a:r>
          </a:p>
          <a:p>
            <a:pPr>
              <a:buNone/>
            </a:pPr>
            <a:endParaRPr lang="ru-RU" sz="1600" dirty="0"/>
          </a:p>
        </p:txBody>
      </p:sp>
      <p:pic>
        <p:nvPicPr>
          <p:cNvPr id="10242" name="Picture 2" descr="Scan20031"/>
          <p:cNvPicPr>
            <a:picLocks noChangeAspect="1" noChangeArrowheads="1"/>
          </p:cNvPicPr>
          <p:nvPr/>
        </p:nvPicPr>
        <p:blipFill>
          <a:blip r:embed="rId2" cstate="print"/>
          <a:srcRect l="18304" t="1678" r="7797" b="24220"/>
          <a:stretch>
            <a:fillRect/>
          </a:stretch>
        </p:blipFill>
        <p:spPr bwMode="auto">
          <a:xfrm>
            <a:off x="571472" y="1571612"/>
            <a:ext cx="2643206" cy="3817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500826" y="1214422"/>
            <a:ext cx="25003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История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542908"/>
          </a:xfrm>
        </p:spPr>
        <p:txBody>
          <a:bodyPr>
            <a:no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Серия </a:t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dirty="0" smtClean="0">
                <a:solidFill>
                  <a:srgbClr val="C00000"/>
                </a:solidFill>
              </a:rPr>
              <a:t> </a:t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b="1" dirty="0" smtClean="0">
                <a:solidFill>
                  <a:srgbClr val="C00000"/>
                </a:solidFill>
              </a:rPr>
              <a:t>«Псковская историческая библиотека»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00496" y="1571612"/>
            <a:ext cx="4991104" cy="450851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200" dirty="0" smtClean="0"/>
              <a:t>	63.3(2Р-4Пс)6</a:t>
            </a:r>
            <a:br>
              <a:rPr lang="ru-RU" sz="1200" dirty="0" smtClean="0"/>
            </a:br>
            <a:r>
              <a:rPr lang="ru-RU" sz="1200" dirty="0" smtClean="0"/>
              <a:t>Ф 53</a:t>
            </a:r>
          </a:p>
          <a:p>
            <a:pPr>
              <a:buNone/>
            </a:pPr>
            <a:r>
              <a:rPr lang="ru-RU" sz="1200" dirty="0" smtClean="0"/>
              <a:t>	БЦО*; N2; ЦБ; N3</a:t>
            </a:r>
          </a:p>
          <a:p>
            <a:pPr>
              <a:buNone/>
            </a:pPr>
            <a:r>
              <a:rPr lang="ru-RU" sz="1200" b="1" dirty="0" smtClean="0"/>
              <a:t>	Филимонов, А. В.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>   Поднятый из руин. Послевоенное восстановление и развитие Пскова (1944-начало 1950-х гг.) / Анатолий Васильевич Филимонов. - Псков : [б. и.], 2008. - 445, [3] с. : 16 л. фот. - (Псковская историческая библиотека). - </a:t>
            </a:r>
            <a:r>
              <a:rPr lang="ru-RU" sz="1200" dirty="0" err="1" smtClean="0"/>
              <a:t>Библиогр</a:t>
            </a:r>
            <a:r>
              <a:rPr lang="ru-RU" sz="1200" dirty="0" smtClean="0"/>
              <a:t>. в конце ст. </a:t>
            </a:r>
          </a:p>
          <a:p>
            <a:pPr>
              <a:buNone/>
            </a:pPr>
            <a:endParaRPr lang="ru-RU" sz="1200" dirty="0" smtClean="0"/>
          </a:p>
          <a:p>
            <a:pPr>
              <a:buNone/>
            </a:pPr>
            <a:endParaRPr lang="ru-RU" sz="1200" dirty="0" smtClean="0"/>
          </a:p>
          <a:p>
            <a:pPr>
              <a:buNone/>
            </a:pPr>
            <a:r>
              <a:rPr lang="ru-RU" sz="1200" dirty="0" smtClean="0"/>
              <a:t>	</a:t>
            </a:r>
            <a:r>
              <a:rPr lang="ru-RU" sz="1600" dirty="0" smtClean="0"/>
              <a:t>Книга рассказывает о возрождении разрушенного в годы Великой Отечественной войны Пскова, различных сторонах экономической, социальной и культурной жизни города с момента его освобождения в 1944 г. и до начала 1959-х гг.</a:t>
            </a:r>
          </a:p>
          <a:p>
            <a:pPr>
              <a:buNone/>
            </a:pPr>
            <a:r>
              <a:rPr lang="ru-RU" sz="1600" dirty="0" smtClean="0"/>
              <a:t>	Работа издается в авторской редакции. </a:t>
            </a:r>
          </a:p>
          <a:p>
            <a:pPr>
              <a:buNone/>
            </a:pPr>
            <a:endParaRPr lang="ru-RU" sz="1200" dirty="0" smtClean="0"/>
          </a:p>
          <a:p>
            <a:pPr>
              <a:buNone/>
            </a:pPr>
            <a:endParaRPr lang="ru-RU" sz="1200" dirty="0"/>
          </a:p>
        </p:txBody>
      </p:sp>
      <p:pic>
        <p:nvPicPr>
          <p:cNvPr id="11266" name="Picture 2" descr="Scan20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571612"/>
            <a:ext cx="2786082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500826" y="1142984"/>
            <a:ext cx="24288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История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14744" y="1643050"/>
            <a:ext cx="5276856" cy="443707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1200" dirty="0" smtClean="0"/>
              <a:t>	Кр65.9(2)</a:t>
            </a:r>
            <a:br>
              <a:rPr lang="ru-RU" sz="1200" dirty="0" smtClean="0"/>
            </a:br>
            <a:r>
              <a:rPr lang="ru-RU" sz="1200" dirty="0" smtClean="0"/>
              <a:t>В 19</a:t>
            </a:r>
          </a:p>
          <a:p>
            <a:pPr>
              <a:buNone/>
            </a:pPr>
            <a:r>
              <a:rPr lang="ru-RU" sz="1200" dirty="0" smtClean="0"/>
              <a:t>	N10; N9; N7; БЦО; ПК; N6; N5; N3; N2; N1; ЦБ</a:t>
            </a:r>
          </a:p>
          <a:p>
            <a:pPr>
              <a:buNone/>
            </a:pPr>
            <a:r>
              <a:rPr lang="ru-RU" sz="1200" b="1" dirty="0" smtClean="0"/>
              <a:t>	Васильев, И. А.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>   Завещание : хроника жизни псковского села конца 80-х - начала 90-х годов XX века / Иван Афанасьевич Васильев ; сост. Ф. М. Андреевская. - Псков : Псков. обл. типография, 2004. - 504, [7] с. : фот. - (Мы </a:t>
            </a:r>
            <a:r>
              <a:rPr lang="ru-RU" sz="1200" dirty="0" err="1" smtClean="0"/>
              <a:t>пскопские</a:t>
            </a:r>
            <a:r>
              <a:rPr lang="ru-RU" sz="1200" dirty="0" smtClean="0"/>
              <a:t>) (Псковская историческая библиотека). </a:t>
            </a:r>
          </a:p>
          <a:p>
            <a:pPr>
              <a:buNone/>
            </a:pPr>
            <a:endParaRPr lang="ru-RU" sz="1200" dirty="0" smtClean="0"/>
          </a:p>
          <a:p>
            <a:pPr>
              <a:buNone/>
            </a:pPr>
            <a:r>
              <a:rPr lang="ru-RU" sz="1200" dirty="0" smtClean="0"/>
              <a:t> </a:t>
            </a:r>
          </a:p>
          <a:p>
            <a:pPr>
              <a:buNone/>
            </a:pPr>
            <a:r>
              <a:rPr lang="ru-RU" sz="1600" dirty="0" smtClean="0"/>
              <a:t>	Публицистические повести писателя, лауреата Ленинской премии и Государственной премии РСФСР имени А.М. Горького Ивана Афанасьевича Васильева (1924—1994) — социально-психологическое исследование жизни северо-западной провинции России начала перестроечных лет на примере анализа главным героем повествования, выходцем из глубинки профессором Дубровским родной сельской действительности переломного для страны времени.</a:t>
            </a:r>
            <a:endParaRPr lang="ru-RU" sz="160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542908"/>
          </a:xfrm>
        </p:spPr>
        <p:txBody>
          <a:bodyPr>
            <a:no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Серия </a:t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dirty="0" smtClean="0">
                <a:solidFill>
                  <a:srgbClr val="C00000"/>
                </a:solidFill>
              </a:rPr>
              <a:t> </a:t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b="1" dirty="0" smtClean="0">
                <a:solidFill>
                  <a:srgbClr val="C00000"/>
                </a:solidFill>
              </a:rPr>
              <a:t>«Псковская историческая библиотека»</a:t>
            </a:r>
            <a:endParaRPr lang="ru-RU" sz="1600" dirty="0"/>
          </a:p>
        </p:txBody>
      </p:sp>
      <p:pic>
        <p:nvPicPr>
          <p:cNvPr id="14338" name="Picture 2" descr="Scan2002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643050"/>
            <a:ext cx="2830385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357950" y="1214422"/>
            <a:ext cx="2571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Экономика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542908"/>
          </a:xfrm>
        </p:spPr>
        <p:txBody>
          <a:bodyPr>
            <a:no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Серия </a:t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dirty="0" smtClean="0">
                <a:solidFill>
                  <a:srgbClr val="C00000"/>
                </a:solidFill>
              </a:rPr>
              <a:t> </a:t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b="1" dirty="0" smtClean="0">
                <a:solidFill>
                  <a:srgbClr val="C00000"/>
                </a:solidFill>
              </a:rPr>
              <a:t>«Псковская историческая библиотека»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14744" y="1571612"/>
            <a:ext cx="5276856" cy="450851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200" dirty="0" smtClean="0"/>
              <a:t>	Кр66.3(2Р-4Пс)</a:t>
            </a:r>
            <a:br>
              <a:rPr lang="ru-RU" sz="1200" dirty="0" smtClean="0"/>
            </a:br>
            <a:r>
              <a:rPr lang="ru-RU" sz="1200" dirty="0" smtClean="0"/>
              <a:t>П 50</a:t>
            </a:r>
          </a:p>
          <a:p>
            <a:pPr>
              <a:buNone/>
            </a:pPr>
            <a:r>
              <a:rPr lang="ru-RU" sz="1200" dirty="0" smtClean="0"/>
              <a:t>	ЦБ; N2</a:t>
            </a:r>
          </a:p>
          <a:p>
            <a:pPr>
              <a:buNone/>
            </a:pPr>
            <a:r>
              <a:rPr lang="ru-RU" sz="1200" b="1" dirty="0" smtClean="0"/>
              <a:t>	   </a:t>
            </a:r>
            <a:r>
              <a:rPr lang="ru-RU" sz="1200" b="1" dirty="0" err="1" smtClean="0"/>
              <a:t>ПолитПсковЪ</a:t>
            </a:r>
            <a:r>
              <a:rPr lang="ru-RU" sz="1200" dirty="0" smtClean="0"/>
              <a:t> : факты, расследования, комментарии; [сб. ст. / </a:t>
            </a:r>
            <a:r>
              <a:rPr lang="ru-RU" sz="1200" dirty="0" err="1" smtClean="0"/>
              <a:t>предисл</a:t>
            </a:r>
            <a:r>
              <a:rPr lang="ru-RU" sz="1200" dirty="0" smtClean="0"/>
              <a:t>. Е. Михайлова]. - Псков : Псковская областная типография, 2013. - 510, [1] с. : [8] л. </a:t>
            </a:r>
            <a:r>
              <a:rPr lang="ru-RU" sz="1200" dirty="0" err="1" smtClean="0"/>
              <a:t>фотоил</a:t>
            </a:r>
            <a:r>
              <a:rPr lang="ru-RU" sz="1200" dirty="0" smtClean="0"/>
              <a:t>., </a:t>
            </a:r>
            <a:r>
              <a:rPr lang="ru-RU" sz="1200" dirty="0" err="1" smtClean="0"/>
              <a:t>портр</a:t>
            </a:r>
            <a:r>
              <a:rPr lang="ru-RU" sz="1200" dirty="0" smtClean="0"/>
              <a:t>. - (Псковская историческая библиотека ; кн. 20). </a:t>
            </a:r>
          </a:p>
          <a:p>
            <a:pPr>
              <a:buNone/>
            </a:pPr>
            <a:endParaRPr lang="ru-RU" sz="1200" dirty="0" smtClean="0"/>
          </a:p>
          <a:p>
            <a:pPr>
              <a:buNone/>
            </a:pPr>
            <a:endParaRPr lang="ru-RU" sz="1200" dirty="0" smtClean="0"/>
          </a:p>
          <a:p>
            <a:pPr>
              <a:buNone/>
            </a:pPr>
            <a:r>
              <a:rPr lang="ru-RU" sz="1600" dirty="0" smtClean="0"/>
              <a:t>	В настоящее издание вошли материалы известного сайта «</a:t>
            </a:r>
            <a:r>
              <a:rPr lang="ru-RU" sz="1600" dirty="0" err="1" smtClean="0"/>
              <a:t>ПолитПсковЪ</a:t>
            </a:r>
            <a:r>
              <a:rPr lang="ru-RU" sz="1600" dirty="0" smtClean="0"/>
              <a:t>», освещающие политическую жизнь Псковской области в 2003-2009 годах.</a:t>
            </a:r>
          </a:p>
          <a:p>
            <a:pPr>
              <a:buNone/>
            </a:pPr>
            <a:endParaRPr lang="ru-RU" sz="1200" dirty="0"/>
          </a:p>
        </p:txBody>
      </p:sp>
      <p:pic>
        <p:nvPicPr>
          <p:cNvPr id="13314" name="Picture 2" descr="Scan2003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571612"/>
            <a:ext cx="2713874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500826" y="1214422"/>
            <a:ext cx="25003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Политика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28992" y="1571612"/>
            <a:ext cx="5562608" cy="450851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1200" dirty="0" smtClean="0"/>
              <a:t>	Кр67.401.213</a:t>
            </a:r>
            <a:br>
              <a:rPr lang="ru-RU" sz="1200" dirty="0" smtClean="0"/>
            </a:br>
            <a:r>
              <a:rPr lang="ru-RU" sz="1200" dirty="0" smtClean="0"/>
              <a:t>С 28</a:t>
            </a:r>
          </a:p>
          <a:p>
            <a:pPr>
              <a:buNone/>
            </a:pPr>
            <a:r>
              <a:rPr lang="ru-RU" sz="1200" dirty="0" smtClean="0"/>
              <a:t>	N3; ЦБ; N2 </a:t>
            </a:r>
          </a:p>
          <a:p>
            <a:pPr>
              <a:buNone/>
            </a:pPr>
            <a:r>
              <a:rPr lang="ru-RU" sz="1200" b="1" dirty="0" smtClean="0"/>
              <a:t>	Седунов, А. В.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>   История Псковской городской полиции в XVIII-начале XX вв. / Александр Всеволодович Седунов. - Псков : Псковская областная типография, 2004. - 231 с. + 1 л. карт. : фот. - (Мы </a:t>
            </a:r>
            <a:r>
              <a:rPr lang="ru-RU" sz="1200" dirty="0" err="1" smtClean="0"/>
              <a:t>пскопские</a:t>
            </a:r>
            <a:r>
              <a:rPr lang="ru-RU" sz="1200" dirty="0" smtClean="0"/>
              <a:t>) (Псковская историческая библиотека). - На пер. авт. не указан. - </a:t>
            </a:r>
            <a:r>
              <a:rPr lang="ru-RU" sz="1200" dirty="0" err="1" smtClean="0"/>
              <a:t>Библиогр</a:t>
            </a:r>
            <a:r>
              <a:rPr lang="ru-RU" sz="1200" dirty="0" smtClean="0"/>
              <a:t>.: с. 222-230. </a:t>
            </a:r>
          </a:p>
          <a:p>
            <a:pPr>
              <a:buNone/>
            </a:pPr>
            <a:endParaRPr lang="ru-RU" sz="1200" dirty="0" smtClean="0"/>
          </a:p>
          <a:p>
            <a:pPr>
              <a:buNone/>
            </a:pP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600" dirty="0" smtClean="0"/>
              <a:t>В книге А. В. Седунова рассматриваются проблемы возникновения, развития и реформирования Псковской городской полиции начиная с Петровских времен до ее роспуска в 1917 году. Автор уделяет большое внимание вопросам деятельности городской полиции, ее взаимодействия с губернскими структурами, органами политического сыска, тюремными учреждениями. Исследование основано на ранее не изученных архивных материалах, хорошо иллюстрировано и будет интересно всем, кто увлекается историей Псковского края и органов местной исполнительной власти.</a:t>
            </a:r>
            <a:endParaRPr lang="ru-RU" sz="160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71470"/>
          </a:xfrm>
        </p:spPr>
        <p:txBody>
          <a:bodyPr>
            <a:no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Серия </a:t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dirty="0" smtClean="0">
                <a:solidFill>
                  <a:srgbClr val="C00000"/>
                </a:solidFill>
              </a:rPr>
              <a:t> </a:t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b="1" dirty="0" smtClean="0">
                <a:solidFill>
                  <a:srgbClr val="C00000"/>
                </a:solidFill>
              </a:rPr>
              <a:t>«Псковская историческая библиотека»</a:t>
            </a:r>
            <a:endParaRPr lang="ru-RU" sz="1600" dirty="0"/>
          </a:p>
        </p:txBody>
      </p:sp>
      <p:pic>
        <p:nvPicPr>
          <p:cNvPr id="15362" name="Picture 2" descr="Scan200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571612"/>
            <a:ext cx="2811263" cy="4017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429388" y="1142984"/>
            <a:ext cx="24288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Право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28604"/>
            <a:ext cx="8686800" cy="542908"/>
          </a:xfrm>
        </p:spPr>
        <p:txBody>
          <a:bodyPr>
            <a:no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Серия </a:t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dirty="0" smtClean="0">
                <a:solidFill>
                  <a:srgbClr val="C00000"/>
                </a:solidFill>
              </a:rPr>
              <a:t> </a:t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b="1" dirty="0" smtClean="0">
                <a:solidFill>
                  <a:srgbClr val="C00000"/>
                </a:solidFill>
              </a:rPr>
              <a:t>«Псковская историческая библиотека»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86182" y="1571612"/>
            <a:ext cx="5205418" cy="485778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1200" dirty="0" smtClean="0"/>
              <a:t>	68.49(2Р-4Пс)</a:t>
            </a:r>
            <a:br>
              <a:rPr lang="ru-RU" sz="1200" dirty="0" smtClean="0"/>
            </a:br>
            <a:r>
              <a:rPr lang="ru-RU" sz="1200" dirty="0" smtClean="0"/>
              <a:t>М 69</a:t>
            </a:r>
          </a:p>
          <a:p>
            <a:pPr>
              <a:buNone/>
            </a:pPr>
            <a:r>
              <a:rPr lang="ru-RU" sz="1200" dirty="0" smtClean="0"/>
              <a:t>	N2; ЦБ; БЦО</a:t>
            </a:r>
          </a:p>
          <a:p>
            <a:pPr>
              <a:buNone/>
            </a:pPr>
            <a:r>
              <a:rPr lang="ru-RU" sz="1200" b="1" dirty="0" smtClean="0"/>
              <a:t>	Михайлов, А. А.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>   Обаяние мундира / А. А. Михайлов. - Псков : Псковская областная типография, 2004. - 290 с. : фот., ил. - (Псковская историческая библиотека). - На пер. авт. не указан. - На пер. : История Псковского кадетского корпуса. - </a:t>
            </a:r>
            <a:r>
              <a:rPr lang="ru-RU" sz="1200" dirty="0" err="1" smtClean="0"/>
              <a:t>Библиогр</a:t>
            </a:r>
            <a:r>
              <a:rPr lang="ru-RU" sz="1200" dirty="0" smtClean="0"/>
              <a:t>.: с. 287-289. </a:t>
            </a:r>
          </a:p>
          <a:p>
            <a:pPr>
              <a:buNone/>
            </a:pPr>
            <a:endParaRPr lang="ru-RU" sz="1200" dirty="0" smtClean="0"/>
          </a:p>
          <a:p>
            <a:pPr>
              <a:buNone/>
            </a:pPr>
            <a:r>
              <a:rPr lang="ru-RU" sz="1300" dirty="0" smtClean="0"/>
              <a:t>	Исследование д. и. н. А. А. Михайлова посвящено жизни «военного» Пскова в XIX — начале XX вв. В первой главе рассказано о возникновении и деятельности Псковского кадетского корпуса (1882—1918), снискавшего славу одного из лучших военно-учебных заведений страны, подробно проанализированы учебная и воспитательная работа, судьбы наиболее выдающихся выпускников и педагогов. Во второй главе освещена история воинских частей, которые размещались на территории Псковской губернии или имели с ней давние исторические связи. В третьей главе рассказывается о двух прославленных воинских династиях — </a:t>
            </a:r>
            <a:r>
              <a:rPr lang="ru-RU" sz="1300" dirty="0" err="1" smtClean="0"/>
              <a:t>Кульневых</a:t>
            </a:r>
            <a:r>
              <a:rPr lang="ru-RU" sz="1300" dirty="0" smtClean="0"/>
              <a:t> и </a:t>
            </a:r>
            <a:r>
              <a:rPr lang="ru-RU" sz="1300" dirty="0" err="1" smtClean="0"/>
              <a:t>Шильдерах</a:t>
            </a:r>
            <a:r>
              <a:rPr lang="ru-RU" sz="1300" dirty="0" smtClean="0"/>
              <a:t>. На примере псковского материала автор выявляет многие закономерности в развитии вооружённых сил императорской России в целом. </a:t>
            </a:r>
          </a:p>
          <a:p>
            <a:pPr>
              <a:buNone/>
            </a:pPr>
            <a:r>
              <a:rPr lang="ru-RU" sz="1300" dirty="0" smtClean="0"/>
              <a:t>	Книга основана на обширном архивном материале и иллюстрирована редкими фотографиями.</a:t>
            </a:r>
          </a:p>
          <a:p>
            <a:pPr>
              <a:buNone/>
            </a:pPr>
            <a:endParaRPr lang="ru-RU" sz="1200" dirty="0"/>
          </a:p>
        </p:txBody>
      </p:sp>
      <p:pic>
        <p:nvPicPr>
          <p:cNvPr id="12290" name="Picture 2" descr="Scan2002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571612"/>
            <a:ext cx="2731860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357950" y="1142984"/>
            <a:ext cx="26432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Военное дело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14744" y="1571612"/>
            <a:ext cx="5276856" cy="450851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200" dirty="0" smtClean="0"/>
              <a:t>	Кр83.3(2Рус)</a:t>
            </a:r>
            <a:br>
              <a:rPr lang="ru-RU" sz="1200" dirty="0" smtClean="0"/>
            </a:br>
            <a:r>
              <a:rPr lang="ru-RU" sz="1200" dirty="0" smtClean="0"/>
              <a:t>Т 41</a:t>
            </a:r>
          </a:p>
          <a:p>
            <a:pPr>
              <a:buNone/>
            </a:pPr>
            <a:r>
              <a:rPr lang="ru-RU" sz="1200" dirty="0" smtClean="0"/>
              <a:t>	N2; ЦБ; БЦО </a:t>
            </a:r>
          </a:p>
          <a:p>
            <a:pPr>
              <a:buNone/>
            </a:pPr>
            <a:r>
              <a:rPr lang="ru-RU" sz="1200" b="1" dirty="0" smtClean="0"/>
              <a:t>	Тимошенко, Д. А.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>   "...От судеб защиты нет". Михайловское в 1934-1941 гг. / Дарья Александровна Тимошенко. - Псков : Псковская областная типография, 2013. - 389, [1] с. : фот. - (Псковская историческая библиотека). - Кн. с </a:t>
            </a:r>
            <a:r>
              <a:rPr lang="ru-RU" sz="1200" dirty="0" err="1" smtClean="0"/>
              <a:t>автогр</a:t>
            </a:r>
            <a:r>
              <a:rPr lang="ru-RU" sz="1200" dirty="0" smtClean="0"/>
              <a:t>. авт. </a:t>
            </a:r>
          </a:p>
          <a:p>
            <a:endParaRPr lang="ru-RU" sz="1200" dirty="0" smtClean="0"/>
          </a:p>
          <a:p>
            <a:endParaRPr lang="ru-RU" sz="1200" dirty="0" smtClean="0"/>
          </a:p>
          <a:p>
            <a:pPr>
              <a:buNone/>
            </a:pPr>
            <a:r>
              <a:rPr lang="ru-RU" sz="1200" dirty="0" smtClean="0"/>
              <a:t>	</a:t>
            </a:r>
            <a:r>
              <a:rPr lang="ru-RU" sz="1600" dirty="0" smtClean="0"/>
              <a:t>Книга посвящена истории Пушкинского заповедника «Михайловское» в период с 1934 по 1941 год, показанной через судьбы руководителей заповедника и в связи с основными событиями в жизни страны и поселка Пушкинские Горы. Автор использует большое количество ранее не публиковавшихся разнообразных документальных архивных материалов, а также фотографий.</a:t>
            </a:r>
          </a:p>
          <a:p>
            <a:endParaRPr lang="ru-RU" sz="1200" dirty="0" smtClean="0"/>
          </a:p>
          <a:p>
            <a:pPr>
              <a:buNone/>
            </a:pPr>
            <a:endParaRPr lang="ru-RU" sz="1200" dirty="0" smtClean="0"/>
          </a:p>
          <a:p>
            <a:pPr>
              <a:buNone/>
            </a:pPr>
            <a:endParaRPr lang="ru-RU" sz="120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542908"/>
          </a:xfrm>
        </p:spPr>
        <p:txBody>
          <a:bodyPr>
            <a:no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Серия </a:t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dirty="0" smtClean="0">
                <a:solidFill>
                  <a:srgbClr val="C00000"/>
                </a:solidFill>
              </a:rPr>
              <a:t> </a:t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b="1" dirty="0" smtClean="0">
                <a:solidFill>
                  <a:srgbClr val="C00000"/>
                </a:solidFill>
              </a:rPr>
              <a:t>«Псковская историческая библиотека»</a:t>
            </a:r>
            <a:endParaRPr lang="ru-RU" sz="1600" dirty="0"/>
          </a:p>
        </p:txBody>
      </p:sp>
      <p:pic>
        <p:nvPicPr>
          <p:cNvPr id="16386" name="Picture 2" descr="Scan200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571612"/>
            <a:ext cx="2761519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000760" y="1142984"/>
            <a:ext cx="2857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Литературоведение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542908"/>
          </a:xfrm>
        </p:spPr>
        <p:txBody>
          <a:bodyPr>
            <a:no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Серия </a:t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dirty="0" smtClean="0">
                <a:solidFill>
                  <a:srgbClr val="C00000"/>
                </a:solidFill>
              </a:rPr>
              <a:t> </a:t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b="1" dirty="0" smtClean="0">
                <a:solidFill>
                  <a:srgbClr val="C00000"/>
                </a:solidFill>
              </a:rPr>
              <a:t>«Псковская историческая библиотека»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28992" y="1571612"/>
            <a:ext cx="5562608" cy="450851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1200" dirty="0" smtClean="0"/>
              <a:t>	Кр86.372</a:t>
            </a:r>
            <a:br>
              <a:rPr lang="ru-RU" sz="1200" dirty="0" smtClean="0"/>
            </a:br>
            <a:r>
              <a:rPr lang="ru-RU" sz="1200" dirty="0" smtClean="0"/>
              <a:t>С 25</a:t>
            </a:r>
          </a:p>
          <a:p>
            <a:pPr>
              <a:buNone/>
            </a:pPr>
            <a:r>
              <a:rPr lang="ru-RU" sz="1200" dirty="0" smtClean="0"/>
              <a:t>	N3; ЦБ; N2; N7</a:t>
            </a:r>
          </a:p>
          <a:p>
            <a:pPr>
              <a:buNone/>
            </a:pPr>
            <a:r>
              <a:rPr lang="ru-RU" sz="1200" b="1" dirty="0" smtClean="0"/>
              <a:t>	Святыни и древности Псковского уезда</a:t>
            </a:r>
            <a:r>
              <a:rPr lang="ru-RU" sz="1200" dirty="0" smtClean="0"/>
              <a:t> : по </a:t>
            </a:r>
            <a:r>
              <a:rPr lang="ru-RU" sz="1200" dirty="0" err="1" smtClean="0"/>
              <a:t>дореволюц</a:t>
            </a:r>
            <a:r>
              <a:rPr lang="ru-RU" sz="1200" dirty="0" smtClean="0"/>
              <a:t>. источникам / сост. и авт. вступ. ст. Н. Ф. Левин. - Псков : Дом печати, 2006. - 514, [2] с. : ил. - (Псковская историческая библиотека). </a:t>
            </a:r>
          </a:p>
          <a:p>
            <a:pPr>
              <a:buNone/>
            </a:pPr>
            <a:endParaRPr lang="ru-RU" sz="1200" dirty="0" smtClean="0"/>
          </a:p>
          <a:p>
            <a:pPr>
              <a:buNone/>
            </a:pPr>
            <a:endParaRPr lang="ru-RU" sz="1200" dirty="0" smtClean="0"/>
          </a:p>
          <a:p>
            <a:pPr>
              <a:buNone/>
            </a:pPr>
            <a:r>
              <a:rPr lang="ru-RU" sz="1200" dirty="0" smtClean="0"/>
              <a:t>	</a:t>
            </a:r>
            <a:r>
              <a:rPr lang="ru-RU" sz="1600" dirty="0" smtClean="0"/>
              <a:t>В книге собраны дореволюционные публикации о храмах и монастырях, действовавших в Псковском уезде до 1917 года. Многие из них стали библиографической редкостью. В предисловии приведены биографические сведения об авторах этих публикаций. В сборник также включены выписки из </a:t>
            </a:r>
            <a:r>
              <a:rPr lang="ru-RU" sz="1600" dirty="0" err="1" smtClean="0"/>
              <a:t>Клировых</a:t>
            </a:r>
            <a:r>
              <a:rPr lang="ru-RU" sz="1600" dirty="0" smtClean="0"/>
              <a:t> ведомостей всех приходских церквей уезда, ежегодно составлявшихся их настоятелями. К изданию приложена карта, составленная в 80-х годах XIX века и позволяющая определить местоположение каждого прихода Псковского уезда.</a:t>
            </a:r>
          </a:p>
          <a:p>
            <a:pPr>
              <a:buNone/>
            </a:pPr>
            <a:r>
              <a:rPr lang="ru-RU" sz="1600" dirty="0" smtClean="0"/>
              <a:t> </a:t>
            </a:r>
          </a:p>
          <a:p>
            <a:pPr>
              <a:buNone/>
            </a:pPr>
            <a:endParaRPr lang="ru-RU" sz="1200" dirty="0"/>
          </a:p>
        </p:txBody>
      </p:sp>
      <p:pic>
        <p:nvPicPr>
          <p:cNvPr id="17410" name="Picture 2" descr="Scan200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571612"/>
            <a:ext cx="2750363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500826" y="1142984"/>
            <a:ext cx="24288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Религия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542908"/>
          </a:xfrm>
        </p:spPr>
        <p:txBody>
          <a:bodyPr>
            <a:no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Серия </a:t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dirty="0" smtClean="0">
                <a:solidFill>
                  <a:srgbClr val="C00000"/>
                </a:solidFill>
              </a:rPr>
              <a:t> </a:t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b="1" dirty="0" smtClean="0">
                <a:solidFill>
                  <a:srgbClr val="C00000"/>
                </a:solidFill>
              </a:rPr>
              <a:t>«Псковская историческая библиотека»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868" y="1571612"/>
            <a:ext cx="5419732" cy="450851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200" dirty="0" smtClean="0"/>
              <a:t>	Кр86.372</a:t>
            </a:r>
            <a:br>
              <a:rPr lang="ru-RU" sz="1200" dirty="0" smtClean="0"/>
            </a:br>
            <a:r>
              <a:rPr lang="ru-RU" sz="1200" dirty="0" smtClean="0"/>
              <a:t>Х 89 </a:t>
            </a:r>
          </a:p>
          <a:p>
            <a:pPr>
              <a:buNone/>
            </a:pPr>
            <a:r>
              <a:rPr lang="ru-RU" sz="1200" dirty="0" smtClean="0"/>
              <a:t>	ПК; N6; N5; N3; N2; N1; ЦБ; БЦО; N7; N9; N10 </a:t>
            </a:r>
          </a:p>
          <a:p>
            <a:pPr>
              <a:buNone/>
            </a:pPr>
            <a:r>
              <a:rPr lang="ru-RU" sz="1200" b="1" dirty="0" smtClean="0"/>
              <a:t>	Храмы и монастыри Губернского Пскова</a:t>
            </a:r>
            <a:r>
              <a:rPr lang="ru-RU" sz="1200" dirty="0" smtClean="0"/>
              <a:t> : сб. дореволюционных публикаций / сост. и авт. вступ. ст. Н. Ф. Левин. - Псков : Псков. обл. типография, 2005. - 501, [3] с. : ил. - (Псковская историческая библиотека). </a:t>
            </a:r>
          </a:p>
          <a:p>
            <a:pPr>
              <a:buNone/>
            </a:pPr>
            <a:r>
              <a:rPr lang="ru-RU" sz="1200" dirty="0" smtClean="0"/>
              <a:t> </a:t>
            </a:r>
          </a:p>
          <a:p>
            <a:pPr>
              <a:buNone/>
            </a:pPr>
            <a:r>
              <a:rPr lang="ru-RU" sz="1600" dirty="0" smtClean="0"/>
              <a:t>	Книга является сборником дореволюционных публикаций по истории храмов и монастырей, действовавших в губернском Пскове до октября 1917 года. Их переиздание позволит современным читателям познакомиться с краеведческой литературой, ставшей библиографической редкостью. Биографические справки об авторах этих публикаций приведены во вступительной статье. Некоторые из них составлены впервые. В сборнике использованы дореволюционные открытки с видами псковских храмов.</a:t>
            </a:r>
          </a:p>
          <a:p>
            <a:pPr>
              <a:buNone/>
            </a:pPr>
            <a:endParaRPr lang="ru-RU" sz="1200" dirty="0"/>
          </a:p>
        </p:txBody>
      </p:sp>
      <p:pic>
        <p:nvPicPr>
          <p:cNvPr id="18434" name="Picture 2" descr="Scan200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571612"/>
            <a:ext cx="2714644" cy="3867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429388" y="1214422"/>
            <a:ext cx="24288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Религия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259</TotalTime>
  <Words>164</Words>
  <Application>Microsoft Office PowerPoint</Application>
  <PresentationFormat>Экран (4:3)</PresentationFormat>
  <Paragraphs>165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Трек</vt:lpstr>
      <vt:lpstr> </vt:lpstr>
      <vt:lpstr>Серия    «Псковская историческая библиотека» </vt:lpstr>
      <vt:lpstr>Серия    «Псковская историческая библиотека» </vt:lpstr>
      <vt:lpstr>Серия    «Псковская историческая библиотека» </vt:lpstr>
      <vt:lpstr>Серия    «Псковская историческая библиотека» </vt:lpstr>
      <vt:lpstr>Серия    «Псковская историческая библиотека» </vt:lpstr>
      <vt:lpstr>Серия    «Псковская историческая библиотека» </vt:lpstr>
      <vt:lpstr>Серия    «Псковская историческая библиотека»</vt:lpstr>
      <vt:lpstr>Серия    «Псковская историческая библиотека»</vt:lpstr>
      <vt:lpstr>Серия    «Псковская историческая библиотека»</vt:lpstr>
      <vt:lpstr>Серия    «Псковская историческая библиотека»</vt:lpstr>
      <vt:lpstr>Серия    «Псковская историческая библиотека»</vt:lpstr>
      <vt:lpstr>Серия    «Псковская историческая библиотека»</vt:lpstr>
      <vt:lpstr>Серия    «Псковская историческая библиотека»</vt:lpstr>
      <vt:lpstr>Серия    «Псковская историческая библиотека»</vt:lpstr>
      <vt:lpstr>Серия    «Псковская историческая библиотека»</vt:lpstr>
      <vt:lpstr>Серия    «Псковская историческая библиотека»</vt:lpstr>
      <vt:lpstr>Серия    «Псковская историческая библиотека»</vt:lpstr>
      <vt:lpstr>Серия    «Псковская историческая библиотека»</vt:lpstr>
      <vt:lpstr>Серия    «Псковская историческая библиотека»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Maslova</dc:creator>
  <cp:lastModifiedBy>Burova</cp:lastModifiedBy>
  <cp:revision>29</cp:revision>
  <dcterms:created xsi:type="dcterms:W3CDTF">2013-12-20T08:18:44Z</dcterms:created>
  <dcterms:modified xsi:type="dcterms:W3CDTF">2013-12-20T12:50:32Z</dcterms:modified>
</cp:coreProperties>
</file>