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1" r:id="rId5"/>
    <p:sldId id="265" r:id="rId6"/>
    <p:sldId id="260" r:id="rId7"/>
    <p:sldId id="262" r:id="rId8"/>
    <p:sldId id="266" r:id="rId9"/>
    <p:sldId id="264" r:id="rId10"/>
    <p:sldId id="267" r:id="rId11"/>
    <p:sldId id="268" r:id="rId12"/>
    <p:sldId id="269" r:id="rId13"/>
    <p:sldId id="270" r:id="rId14"/>
    <p:sldId id="263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10D"/>
    <a:srgbClr val="FF6600"/>
    <a:srgbClr val="990000"/>
    <a:srgbClr val="66CCFF"/>
    <a:srgbClr val="FFD10D"/>
    <a:srgbClr val="934747"/>
    <a:srgbClr val="A3E729"/>
    <a:srgbClr val="FFD525"/>
    <a:srgbClr val="FFFF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6" autoAdjust="0"/>
    <p:restoredTop sz="94660"/>
  </p:normalViewPr>
  <p:slideViewPr>
    <p:cSldViewPr>
      <p:cViewPr varScale="1">
        <p:scale>
          <a:sx n="116" d="100"/>
          <a:sy n="116" d="100"/>
        </p:scale>
        <p:origin x="4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4504B-8236-4236-A247-E250A844CA18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23A6A-2FFA-4654-803B-08F1EA4466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609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23A6A-2FFA-4654-803B-08F1EA44668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04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2EF13-143B-459E-8484-E3EA4AA5AD64}" type="datetimeFigureOut">
              <a:rPr lang="ru-RU" smtClean="0"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pskov.ru/4children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ummerbooks.r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07704" y="4725144"/>
            <a:ext cx="723629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D10D"/>
                </a:solidFill>
                <a:latin typeface="Segoe Script" panose="020B0504020000000003" pitchFamily="34" charset="0"/>
                <a:cs typeface="FreesiaUPC" panose="020B0604020202020204" pitchFamily="34" charset="-34"/>
              </a:rPr>
              <a:t>         </a:t>
            </a:r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D10D"/>
                </a:solidFill>
                <a:latin typeface="Segoe Script" panose="020B0504020000000003" pitchFamily="34" charset="0"/>
                <a:cs typeface="FreesiaUPC" panose="020B0604020202020204" pitchFamily="34" charset="-34"/>
              </a:rPr>
              <a:t>Летний </a:t>
            </a:r>
          </a:p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D10D"/>
                </a:solidFill>
                <a:latin typeface="Segoe Script" panose="020B0504020000000003" pitchFamily="34" charset="0"/>
                <a:cs typeface="FreesiaUPC" panose="020B0604020202020204" pitchFamily="34" charset="-34"/>
              </a:rPr>
              <a:t>книжный </a:t>
            </a:r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D10D"/>
                </a:solidFill>
                <a:latin typeface="Segoe Script" panose="020B0504020000000003" pitchFamily="34" charset="0"/>
                <a:cs typeface="FreesiaUPC" panose="020B0604020202020204" pitchFamily="34" charset="-34"/>
              </a:rPr>
              <a:t>вояж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888" y="0"/>
            <a:ext cx="1008112" cy="10081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612" y="33171"/>
            <a:ext cx="3787460" cy="3683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700808"/>
            <a:ext cx="61926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6600"/>
                </a:solidFill>
                <a:latin typeface="Segoe Script" panose="020B0504020000000003" pitchFamily="34" charset="0"/>
              </a:rPr>
              <a:t>План </a:t>
            </a:r>
            <a:endParaRPr lang="ru-RU" sz="4000" b="1" dirty="0" smtClean="0">
              <a:solidFill>
                <a:srgbClr val="FF6600"/>
              </a:solidFill>
              <a:latin typeface="Segoe Script" panose="020B0504020000000003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FF6600"/>
                </a:solidFill>
                <a:latin typeface="Segoe Script" panose="020B0504020000000003" pitchFamily="34" charset="0"/>
              </a:rPr>
              <a:t>мероприятий</a:t>
            </a:r>
            <a:endParaRPr lang="ru-RU" sz="4000" b="1" dirty="0">
              <a:solidFill>
                <a:srgbClr val="FF6600"/>
              </a:solidFill>
              <a:latin typeface="Segoe Script" panose="020B0504020000000003" pitchFamily="34" charset="0"/>
            </a:endParaRPr>
          </a:p>
          <a:p>
            <a:pPr algn="ctr"/>
            <a:r>
              <a:rPr lang="ru-RU" sz="4000" b="1" dirty="0">
                <a:solidFill>
                  <a:srgbClr val="FF6600"/>
                </a:solidFill>
                <a:latin typeface="Segoe Script" panose="020B0504020000000003" pitchFamily="34" charset="0"/>
              </a:rPr>
              <a:t>летней </a:t>
            </a:r>
            <a:endParaRPr lang="ru-RU" sz="4000" b="1" dirty="0" smtClean="0">
              <a:solidFill>
                <a:srgbClr val="FF6600"/>
              </a:solidFill>
              <a:latin typeface="Segoe Script" panose="020B0504020000000003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FF6600"/>
                </a:solidFill>
                <a:latin typeface="Segoe Script" panose="020B0504020000000003" pitchFamily="34" charset="0"/>
              </a:rPr>
              <a:t>программы </a:t>
            </a:r>
          </a:p>
          <a:p>
            <a:pPr algn="ctr"/>
            <a:r>
              <a:rPr lang="ru-RU" sz="4000" b="1" dirty="0" smtClean="0">
                <a:solidFill>
                  <a:srgbClr val="FF6600"/>
                </a:solidFill>
                <a:latin typeface="Segoe Script" panose="020B0504020000000003" pitchFamily="34" charset="0"/>
              </a:rPr>
              <a:t>чтения </a:t>
            </a:r>
            <a:r>
              <a:rPr lang="ru-RU" sz="4000" b="1" dirty="0">
                <a:solidFill>
                  <a:srgbClr val="FF6600"/>
                </a:solidFill>
                <a:latin typeface="Segoe Script" panose="020B0504020000000003" pitchFamily="34" charset="0"/>
              </a:rPr>
              <a:t>– </a:t>
            </a:r>
            <a:r>
              <a:rPr lang="ru-RU" sz="4000" b="1" dirty="0" smtClean="0">
                <a:solidFill>
                  <a:srgbClr val="FF6600"/>
                </a:solidFill>
                <a:latin typeface="Segoe Script" panose="020B0504020000000003" pitchFamily="34" charset="0"/>
              </a:rPr>
              <a:t>2017</a:t>
            </a:r>
            <a:endParaRPr lang="ru-RU" sz="4000" b="1" dirty="0">
              <a:solidFill>
                <a:srgbClr val="FF6600"/>
              </a:solidFill>
              <a:latin typeface="Segoe Script" panose="020B05040200000000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04" b="45941"/>
          <a:stretch/>
        </p:blipFill>
        <p:spPr>
          <a:xfrm rot="2012296">
            <a:off x="283162" y="280375"/>
            <a:ext cx="1692787" cy="8852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0813">
            <a:off x="6126890" y="371426"/>
            <a:ext cx="2982060" cy="23763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5696" y="22983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Централизованная библиотечная система г. Пскова</a:t>
            </a:r>
            <a:endParaRPr lang="ru-RU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4124">
            <a:off x="-103570" y="2861571"/>
            <a:ext cx="3189937" cy="3487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2132856"/>
            <a:ext cx="9144000" cy="4725144"/>
          </a:xfrm>
        </p:spPr>
      </p:pic>
      <p:sp>
        <p:nvSpPr>
          <p:cNvPr id="2" name="TextBox 1"/>
          <p:cNvSpPr txBox="1"/>
          <p:nvPr/>
        </p:nvSpPr>
        <p:spPr>
          <a:xfrm>
            <a:off x="179512" y="188640"/>
            <a:ext cx="88569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Библиотеки города Пскова приглашают </a:t>
            </a:r>
            <a:r>
              <a:rPr lang="ru-RU" sz="20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отправиться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 </a:t>
            </a: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в летний книжный вояж длиною в лето!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Самых активных, любопытных и всезнающих </a:t>
            </a:r>
            <a:endParaRPr lang="ru-RU" sz="2000" b="1" dirty="0" smtClean="0">
              <a:solidFill>
                <a:srgbClr val="33910D"/>
              </a:solidFill>
              <a:latin typeface="Segoe Script" panose="020B05040200000000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ждут многочисленные удовольствия</a:t>
            </a: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, </a:t>
            </a:r>
            <a:endParaRPr lang="ru-RU" sz="2000" b="1" dirty="0" smtClean="0">
              <a:solidFill>
                <a:srgbClr val="33910D"/>
              </a:solidFill>
              <a:latin typeface="Segoe Script" panose="020B05040200000000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удивительные </a:t>
            </a: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открытия, незабываемые встречи</a:t>
            </a:r>
            <a:r>
              <a:rPr lang="ru-RU" sz="20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 </a:t>
            </a: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и, конечно же, сюрпризы!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Самые интересные </a:t>
            </a:r>
            <a:r>
              <a:rPr lang="ru-RU" sz="20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подробности и </a:t>
            </a: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новости лета </a:t>
            </a:r>
            <a:r>
              <a:rPr lang="ru-RU" sz="20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в библиотеках и на </a:t>
            </a:r>
            <a:r>
              <a:rPr lang="ru-RU" sz="2000" b="1" dirty="0">
                <a:solidFill>
                  <a:srgbClr val="33910D"/>
                </a:solidFill>
                <a:latin typeface="Segoe Script" panose="020B0504020000000003" pitchFamily="34" charset="0"/>
              </a:rPr>
              <a:t>сайтах:</a:t>
            </a:r>
          </a:p>
          <a:p>
            <a:pPr algn="ctr"/>
            <a:r>
              <a:rPr lang="ru-RU" b="1" dirty="0" smtClean="0">
                <a:hlinkClick r:id="rId3"/>
              </a:rPr>
              <a:t>www.bibliopskov.ru/4children.html</a:t>
            </a:r>
            <a:r>
              <a:rPr lang="ru-RU" b="1" dirty="0" smtClean="0"/>
              <a:t> </a:t>
            </a:r>
            <a:endParaRPr lang="ru-RU" b="1" dirty="0"/>
          </a:p>
          <a:p>
            <a:pPr algn="ctr"/>
            <a:r>
              <a:rPr lang="ru-RU" b="1" dirty="0" smtClean="0">
                <a:hlinkClick r:id="rId4"/>
              </a:rPr>
              <a:t>www.summerbooks.ru</a:t>
            </a:r>
            <a:r>
              <a:rPr lang="ru-RU" b="1" dirty="0" smtClean="0"/>
              <a:t> </a:t>
            </a:r>
            <a:endParaRPr lang="ru-RU" b="1" dirty="0"/>
          </a:p>
          <a:p>
            <a:endParaRPr lang="ru-RU" sz="2400" b="1" dirty="0" smtClean="0">
              <a:solidFill>
                <a:srgbClr val="990000"/>
              </a:solidFill>
              <a:latin typeface="Segoe Script" panose="020B0504020000000003" pitchFamily="34" charset="0"/>
            </a:endParaRPr>
          </a:p>
          <a:p>
            <a:r>
              <a:rPr lang="ru-RU" sz="2400" b="1" dirty="0" smtClean="0">
                <a:solidFill>
                  <a:srgbClr val="990000"/>
                </a:solidFill>
                <a:latin typeface="Segoe Script" panose="020B0504020000000003" pitchFamily="34" charset="0"/>
              </a:rPr>
              <a:t>Читайте</a:t>
            </a:r>
            <a:r>
              <a:rPr lang="ru-RU" sz="2400" b="1" dirty="0">
                <a:solidFill>
                  <a:srgbClr val="990000"/>
                </a:solidFill>
                <a:latin typeface="Segoe Script" panose="020B0504020000000003" pitchFamily="34" charset="0"/>
              </a:rPr>
              <a:t>!</a:t>
            </a:r>
          </a:p>
          <a:p>
            <a:r>
              <a:rPr lang="ru-RU" sz="2400" b="1" dirty="0" smtClean="0">
                <a:solidFill>
                  <a:srgbClr val="990000"/>
                </a:solidFill>
                <a:latin typeface="Segoe Script" panose="020B0504020000000003" pitchFamily="34" charset="0"/>
              </a:rPr>
              <a:t>            Путешествуйте</a:t>
            </a:r>
            <a:r>
              <a:rPr lang="ru-RU" sz="2400" b="1" dirty="0">
                <a:solidFill>
                  <a:srgbClr val="990000"/>
                </a:solidFill>
                <a:latin typeface="Segoe Script" panose="020B0504020000000003" pitchFamily="34" charset="0"/>
              </a:rPr>
              <a:t>!</a:t>
            </a:r>
          </a:p>
          <a:p>
            <a:r>
              <a:rPr lang="ru-RU" sz="2400" b="1" dirty="0" smtClean="0">
                <a:solidFill>
                  <a:srgbClr val="990000"/>
                </a:solidFill>
                <a:latin typeface="Segoe Script" panose="020B0504020000000003" pitchFamily="34" charset="0"/>
              </a:rPr>
              <a:t>                                  Фантазируйте</a:t>
            </a:r>
            <a:r>
              <a:rPr lang="ru-RU" sz="2400" b="1" dirty="0">
                <a:solidFill>
                  <a:srgbClr val="990000"/>
                </a:solidFill>
                <a:latin typeface="Segoe Script" panose="020B0504020000000003" pitchFamily="34" charset="0"/>
              </a:rPr>
              <a:t>!</a:t>
            </a:r>
          </a:p>
          <a:p>
            <a:r>
              <a:rPr lang="ru-RU" sz="2400" b="1" dirty="0" smtClean="0">
                <a:solidFill>
                  <a:srgbClr val="990000"/>
                </a:solidFill>
                <a:latin typeface="Segoe Script" panose="020B0504020000000003" pitchFamily="34" charset="0"/>
              </a:rPr>
              <a:t>                                                        Творите!</a:t>
            </a:r>
            <a:endParaRPr lang="ru-RU" sz="2400" b="1" dirty="0">
              <a:solidFill>
                <a:srgbClr val="990000"/>
              </a:solidFill>
              <a:latin typeface="Segoe Script" panose="020B05040200000000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2132856"/>
            <a:ext cx="9144000" cy="4725144"/>
          </a:xfrm>
        </p:spPr>
      </p:pic>
      <p:sp>
        <p:nvSpPr>
          <p:cNvPr id="2" name="TextBox 1"/>
          <p:cNvSpPr txBox="1"/>
          <p:nvPr/>
        </p:nvSpPr>
        <p:spPr>
          <a:xfrm>
            <a:off x="107504" y="188640"/>
            <a:ext cx="8928992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6600"/>
                </a:solidFill>
                <a:latin typeface="Segoe Script" panose="020B0504020000000003" pitchFamily="34" charset="0"/>
              </a:rPr>
              <a:t>Принимайте участие в</a:t>
            </a:r>
          </a:p>
          <a:p>
            <a:endParaRPr lang="ru-RU" dirty="0" smtClean="0"/>
          </a:p>
          <a:p>
            <a:pPr marL="285750" indent="-285750" algn="ctr">
              <a:buClr>
                <a:srgbClr val="990000"/>
              </a:buClr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990000"/>
                </a:solidFill>
                <a:latin typeface="Segoe Script" panose="020B0504020000000003" pitchFamily="34" charset="0"/>
              </a:rPr>
              <a:t>Книжной эстафете «Увлеченные чтением </a:t>
            </a:r>
            <a:endParaRPr lang="ru-RU" sz="2000" b="1" dirty="0" smtClean="0">
              <a:solidFill>
                <a:srgbClr val="990000"/>
              </a:solidFill>
              <a:latin typeface="Segoe Script" panose="020B0504020000000003" pitchFamily="34" charset="0"/>
            </a:endParaRPr>
          </a:p>
          <a:p>
            <a:pPr algn="ctr">
              <a:buClr>
                <a:srgbClr val="990000"/>
              </a:buClr>
            </a:pPr>
            <a:r>
              <a:rPr lang="ru-RU" sz="2000" b="1" dirty="0">
                <a:solidFill>
                  <a:srgbClr val="990000"/>
                </a:solidFill>
                <a:latin typeface="Segoe Script" panose="020B0504020000000003" pitchFamily="34" charset="0"/>
              </a:rPr>
              <a:t> </a:t>
            </a:r>
            <a:r>
              <a:rPr lang="ru-RU" sz="2000" b="1" dirty="0" smtClean="0">
                <a:solidFill>
                  <a:srgbClr val="990000"/>
                </a:solidFill>
                <a:latin typeface="Segoe Script" panose="020B0504020000000003" pitchFamily="34" charset="0"/>
              </a:rPr>
              <a:t>  передают </a:t>
            </a:r>
            <a:r>
              <a:rPr lang="ru-RU" sz="2000" b="1" dirty="0">
                <a:solidFill>
                  <a:srgbClr val="990000"/>
                </a:solidFill>
                <a:latin typeface="Segoe Script" panose="020B0504020000000003" pitchFamily="34" charset="0"/>
              </a:rPr>
              <a:t>впечатления»!</a:t>
            </a:r>
          </a:p>
          <a:p>
            <a:r>
              <a:rPr lang="ru-RU" sz="1600" b="1" dirty="0">
                <a:solidFill>
                  <a:srgbClr val="FF6600"/>
                </a:solidFill>
                <a:latin typeface="Segoe Script" panose="020B0504020000000003" pitchFamily="34" charset="0"/>
              </a:rPr>
              <a:t>Время проведения выставки-эстафеты: 1 июня – 25 августа.</a:t>
            </a:r>
          </a:p>
          <a:p>
            <a:r>
              <a:rPr lang="ru-RU" sz="1600" b="1" dirty="0">
                <a:solidFill>
                  <a:srgbClr val="FF6600"/>
                </a:solidFill>
                <a:latin typeface="Segoe Script" panose="020B0504020000000003" pitchFamily="34" charset="0"/>
              </a:rPr>
              <a:t>Поделитесь своим впечатлением о прочитанной книге, или оставьте отзыв: передайте эстафету впечатлений от книги к книге и от читателя к читателю. </a:t>
            </a:r>
          </a:p>
          <a:p>
            <a:r>
              <a:rPr lang="ru-RU" sz="1600" b="1" dirty="0">
                <a:solidFill>
                  <a:srgbClr val="FF6600"/>
                </a:solidFill>
                <a:latin typeface="Segoe Script" panose="020B0504020000000003" pitchFamily="34" charset="0"/>
              </a:rPr>
              <a:t>В конце августа будет составлен рейтинг самых-самых книг библиотек Пскова, именные списки любимых книг активных участников.</a:t>
            </a:r>
          </a:p>
          <a:p>
            <a:endParaRPr lang="ru-RU" dirty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b="1" dirty="0">
                <a:solidFill>
                  <a:srgbClr val="990000"/>
                </a:solidFill>
                <a:latin typeface="Segoe Script" panose="020B0504020000000003" pitchFamily="34" charset="0"/>
              </a:rPr>
              <a:t>Акции «Книжка-вслух: открой дверь в зеленый мир!»</a:t>
            </a:r>
          </a:p>
          <a:p>
            <a:r>
              <a:rPr lang="ru-RU" sz="1600" b="1" dirty="0" smtClean="0">
                <a:solidFill>
                  <a:srgbClr val="FF6600"/>
                </a:solidFill>
                <a:latin typeface="Segoe Script" panose="020B0504020000000003" pitchFamily="34" charset="0"/>
              </a:rPr>
              <a:t>Дата </a:t>
            </a:r>
            <a:r>
              <a:rPr lang="ru-RU" sz="1600" b="1" dirty="0">
                <a:solidFill>
                  <a:srgbClr val="FF6600"/>
                </a:solidFill>
                <a:latin typeface="Segoe Script" panose="020B0504020000000003" pitchFamily="34" charset="0"/>
              </a:rPr>
              <a:t>проведения </a:t>
            </a:r>
            <a:r>
              <a:rPr lang="ru-RU" sz="1600" b="1" dirty="0" smtClean="0">
                <a:solidFill>
                  <a:srgbClr val="FF6600"/>
                </a:solidFill>
                <a:latin typeface="Segoe Script" panose="020B0504020000000003" pitchFamily="34" charset="0"/>
              </a:rPr>
              <a:t>- </a:t>
            </a:r>
            <a:r>
              <a:rPr lang="ru-RU" sz="1600" b="1" dirty="0">
                <a:solidFill>
                  <a:srgbClr val="FF6600"/>
                </a:solidFill>
                <a:latin typeface="Segoe Script" panose="020B0504020000000003" pitchFamily="34" charset="0"/>
              </a:rPr>
              <a:t>5 июня.</a:t>
            </a:r>
          </a:p>
          <a:p>
            <a:r>
              <a:rPr lang="ru-RU" sz="1600" b="1" dirty="0">
                <a:solidFill>
                  <a:srgbClr val="FF6600"/>
                </a:solidFill>
                <a:latin typeface="Segoe Script" panose="020B0504020000000003" pitchFamily="34" charset="0"/>
              </a:rPr>
              <a:t>К Всемирному дню охраны окружающей среды, Дню эколога – громкие чтения для детей классических произведений писателей-натуралистов, произведений современных авторов о природе, животных, защите окружающей среды.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488532"/>
            <a:ext cx="4470757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2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898688"/>
              </p:ext>
            </p:extLst>
          </p:nvPr>
        </p:nvGraphicFramePr>
        <p:xfrm>
          <a:off x="2339752" y="332656"/>
          <a:ext cx="6639560" cy="4824531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3319780"/>
                <a:gridCol w="3319780"/>
              </a:tblGrid>
              <a:tr h="31776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Июнь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«Природа вчера, сегодня, завтра»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Познавательный час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«Мой Пушкин!»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Звездный час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«Я себя не мыслю без России!»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Интерактивная выставка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«Хождение в книжное царство»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Литературное ассорти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«В нашей памяти - мгновения войны»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Краеведческий час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93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«Далекому мужеству память храня…»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Интерактивная выставка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Военный кинозал (просмотр фильмов о войне)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6674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FFFF00"/>
                          </a:solidFill>
                          <a:effectLst/>
                        </a:rPr>
                        <a:t>Июль</a:t>
                      </a:r>
                      <a:endParaRPr lang="ru-RU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«Чудесные истории о Печорской земле»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Виртуальное путешествие по книге Т. Рыжовой</a:t>
                      </a:r>
                    </a:p>
                  </a:txBody>
                  <a:tcPr marL="68580" marR="68580" marT="0" marB="0"/>
                </a:tc>
              </a:tr>
              <a:tr h="346674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FFFF00"/>
                          </a:solidFill>
                          <a:effectLst/>
                        </a:rPr>
                        <a:t>Июль-август</a:t>
                      </a:r>
                      <a:endParaRPr lang="ru-RU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«Рукодельное лукошко»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Творческая лаборатория  </a:t>
                      </a:r>
                    </a:p>
                  </a:txBody>
                  <a:tcPr marL="68580" marR="68580" marT="0" marB="0"/>
                </a:tc>
              </a:tr>
              <a:tr h="346674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FFFF00"/>
                          </a:solidFill>
                          <a:effectLst/>
                        </a:rPr>
                        <a:t>Июнь - август</a:t>
                      </a:r>
                      <a:endParaRPr lang="ru-RU" sz="1400" b="1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«Союзмультфильм представляет»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Летний кинозал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" y="5461000"/>
            <a:ext cx="9144000" cy="1397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2167864" cy="16258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520" y="692696"/>
            <a:ext cx="2232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6600"/>
                </a:solidFill>
              </a:rPr>
              <a:t>Библиотека – Центр детского </a:t>
            </a:r>
            <a:r>
              <a:rPr lang="ru-RU" sz="1600" b="1" dirty="0" smtClean="0">
                <a:solidFill>
                  <a:srgbClr val="FF6600"/>
                </a:solidFill>
              </a:rPr>
              <a:t>чтения</a:t>
            </a:r>
          </a:p>
          <a:p>
            <a:r>
              <a:rPr lang="ru-RU" sz="1600" b="1" dirty="0" smtClean="0">
                <a:solidFill>
                  <a:srgbClr val="FF6600"/>
                </a:solidFill>
              </a:rPr>
              <a:t>(ул. Р. Люксембург, 23)</a:t>
            </a:r>
          </a:p>
          <a:p>
            <a:r>
              <a:rPr lang="ru-RU" sz="1600" b="1" dirty="0" smtClean="0">
                <a:solidFill>
                  <a:srgbClr val="FF6600"/>
                </a:solidFill>
              </a:rPr>
              <a:t>Т: 57-35-03</a:t>
            </a:r>
            <a:endParaRPr lang="ru-RU" sz="1600" b="1" dirty="0">
              <a:solidFill>
                <a:srgbClr val="FF66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" y="4941168"/>
            <a:ext cx="3475856" cy="173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830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936812"/>
              </p:ext>
            </p:extLst>
          </p:nvPr>
        </p:nvGraphicFramePr>
        <p:xfrm>
          <a:off x="3222410" y="116632"/>
          <a:ext cx="5688632" cy="6717432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844316"/>
                <a:gridCol w="2844316"/>
              </a:tblGrid>
              <a:tr h="30620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Июнь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«Планета детства»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Игровая программа в библиотечном дворике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«Открой мир в зеленый мир!»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Акция «Книжка вслух» к Всемирному дню охраны окружающей среды, дню эколога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473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«За морями, за лесами ждут нас сказки с чудесами»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Игровая программа по сказкам А.С. Пушкина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2616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«Я дружу с ромашкой, птичкой и букашкой»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Экологическая игра по станциям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5069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«Хороша страна моя родная…»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Информационно-познавательный час о самых красивых уголках России, Ко Дню России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4904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«Загадки на библиотечном лугу на каждом шагу</a:t>
                      </a:r>
                      <a:r>
                        <a:rPr lang="ru-RU" sz="1000" dirty="0" smtClean="0">
                          <a:effectLst/>
                        </a:rPr>
                        <a:t>»</a:t>
                      </a:r>
                      <a:endParaRPr lang="ru-RU" sz="1000" dirty="0">
                        <a:effectLst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Информационно- познавательный час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157861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</a:rPr>
                        <a:t>Июль</a:t>
                      </a:r>
                      <a:endParaRPr lang="ru-RU" sz="1400" b="1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>
                    <a:solidFill>
                      <a:srgbClr val="66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«Сказ о древнем граде»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Презентация ко Дню города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«Чудесные истории о Печорской земле»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Виртуальное путешествие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473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«Почитаем, отдохнем- время с пользой проведем!»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Выставка – реклама  (детскому журналу «</a:t>
                      </a:r>
                      <a:r>
                        <a:rPr lang="ru-RU" sz="1000" dirty="0" err="1">
                          <a:effectLst/>
                        </a:rPr>
                        <a:t>Свирелька</a:t>
                      </a:r>
                      <a:r>
                        <a:rPr lang="ru-RU" sz="1000" dirty="0">
                          <a:effectLst/>
                        </a:rPr>
                        <a:t>» 20 лет 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157861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Август</a:t>
                      </a:r>
                    </a:p>
                  </a:txBody>
                  <a:tcPr marL="39733" marR="39733" marT="0" marB="0">
                    <a:solidFill>
                      <a:srgbClr val="66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 гостях у домовёнка Кузьки»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Игровая программа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473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«Книжкина  мастерская»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Мастер –класс по книге Д.  Мамина – Сибиряка «</a:t>
                      </a:r>
                      <a:r>
                        <a:rPr lang="ru-RU" sz="1000" dirty="0" err="1">
                          <a:effectLst/>
                        </a:rPr>
                        <a:t>Алёнушкины</a:t>
                      </a:r>
                      <a:r>
                        <a:rPr lang="ru-RU" sz="1000" dirty="0">
                          <a:effectLst/>
                        </a:rPr>
                        <a:t> сказки»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«Мы в ответе за тех, кого приручили»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Акция милосердия ко Дню защиты бездомных животных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157861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Июнь - август</a:t>
                      </a:r>
                    </a:p>
                  </a:txBody>
                  <a:tcPr marL="39733" marR="39733" marT="0" marB="0">
                    <a:solidFill>
                      <a:srgbClr val="66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«Книга дружит с мультфильмом»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Мультсалон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«Лето, книга и я -  лучшие друзья»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Книжный </a:t>
                      </a:r>
                      <a:r>
                        <a:rPr lang="ru-RU" sz="1000" dirty="0" err="1">
                          <a:effectLst/>
                        </a:rPr>
                        <a:t>фримаркет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  <a:tr h="31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«</a:t>
                      </a:r>
                      <a:r>
                        <a:rPr lang="ru-RU" sz="1000" dirty="0" err="1">
                          <a:effectLst/>
                        </a:rPr>
                        <a:t>Экосамоделкин</a:t>
                      </a:r>
                      <a:r>
                        <a:rPr lang="ru-RU" sz="1000" dirty="0"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Творческая мастерская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733" marR="39733" marT="0" marB="0"/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16632"/>
            <a:ext cx="3298148" cy="2376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2958" y="1206293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Детская экологическая библиотека «Радуга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ул. Новоселов, 11) </a:t>
            </a:r>
            <a:endParaRPr lang="ru-RU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Т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: 53-68-63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84" y="3789040"/>
            <a:ext cx="2858636" cy="27272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59"/>
          <a:stretch/>
        </p:blipFill>
        <p:spPr>
          <a:xfrm>
            <a:off x="-93692" y="5426770"/>
            <a:ext cx="3131840" cy="143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0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920205"/>
              </p:ext>
            </p:extLst>
          </p:nvPr>
        </p:nvGraphicFramePr>
        <p:xfrm>
          <a:off x="2627783" y="0"/>
          <a:ext cx="6408714" cy="4581127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3204357"/>
                <a:gridCol w="3204357"/>
              </a:tblGrid>
              <a:tr h="41954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Июнь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34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«Экологии двери открыты»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Познавательно-информационная беседа ко Дню эколога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«Сказка ложь, да в ней намек!..»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Игра-викторина по сказкам А. С. Пушкина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34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«Это моя Родина, это моя Россия!»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Виртуальное путешествие по интересным местам России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58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«В мир сказки попади»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Игра-путешествие по сказочным лабиринтам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8360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Июль</a:t>
                      </a:r>
                      <a:endParaRPr lang="ru-RU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97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«Моя семья - моё богатство»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Игра-приключение с героями книг ко Дню семьи, любви и верности	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97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«Мир зверей и птиц на страницах книг»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Литературное ассорти по творчеству М. Пришвина, В. Бианки и других писателей-анималистов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8360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Август</a:t>
                      </a:r>
                      <a:endParaRPr lang="ru-RU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34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«Три цвета красками сияют»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Игровая программа</a:t>
                      </a:r>
                      <a:r>
                        <a:rPr lang="ru-RU" sz="1100">
                          <a:effectLst/>
                        </a:rPr>
                        <a:t> </a:t>
                      </a:r>
                      <a:r>
                        <a:rPr lang="ru-RU" sz="1200">
                          <a:effectLst/>
                        </a:rPr>
                        <a:t>информационный час ко Дню государственного флага России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34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«Чудесные истории о Печорской земле»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Познавательно-игровая беседа-презентация по книге Т. Рыжовой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36" y="116632"/>
            <a:ext cx="35283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33910D"/>
                </a:solidFill>
              </a:rPr>
              <a:t>Библиотека – Центр общения </a:t>
            </a:r>
            <a:endParaRPr lang="ru-RU" sz="1400" b="1" dirty="0" smtClean="0">
              <a:solidFill>
                <a:srgbClr val="33910D"/>
              </a:solidFill>
            </a:endParaRPr>
          </a:p>
          <a:p>
            <a:r>
              <a:rPr lang="ru-RU" sz="1400" b="1" dirty="0" smtClean="0">
                <a:solidFill>
                  <a:srgbClr val="33910D"/>
                </a:solidFill>
              </a:rPr>
              <a:t>и </a:t>
            </a:r>
            <a:r>
              <a:rPr lang="ru-RU" sz="1400" b="1" dirty="0">
                <a:solidFill>
                  <a:srgbClr val="33910D"/>
                </a:solidFill>
              </a:rPr>
              <a:t>информации </a:t>
            </a:r>
            <a:endParaRPr lang="ru-RU" sz="1400" b="1" dirty="0" smtClean="0">
              <a:solidFill>
                <a:srgbClr val="33910D"/>
              </a:solidFill>
            </a:endParaRPr>
          </a:p>
          <a:p>
            <a:r>
              <a:rPr lang="ru-RU" sz="1400" b="1" dirty="0" smtClean="0">
                <a:solidFill>
                  <a:srgbClr val="33910D"/>
                </a:solidFill>
              </a:rPr>
              <a:t>им</a:t>
            </a:r>
            <a:r>
              <a:rPr lang="ru-RU" sz="1400" b="1" dirty="0">
                <a:solidFill>
                  <a:srgbClr val="33910D"/>
                </a:solidFill>
              </a:rPr>
              <a:t>. И.Н. Григорьева</a:t>
            </a:r>
          </a:p>
          <a:p>
            <a:r>
              <a:rPr lang="ru-RU" sz="1400" b="1" dirty="0">
                <a:solidFill>
                  <a:srgbClr val="33910D"/>
                </a:solidFill>
              </a:rPr>
              <a:t>(ул. Юбилейная, 87а)</a:t>
            </a:r>
          </a:p>
          <a:p>
            <a:r>
              <a:rPr lang="ru-RU" sz="1400" b="1" dirty="0">
                <a:solidFill>
                  <a:srgbClr val="33910D"/>
                </a:solidFill>
              </a:rPr>
              <a:t>Т: 57-16-15; 56-86-42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" y="3501008"/>
            <a:ext cx="9144000" cy="3429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4" r="9255"/>
          <a:stretch/>
        </p:blipFill>
        <p:spPr>
          <a:xfrm>
            <a:off x="52974" y="2060848"/>
            <a:ext cx="2952328" cy="522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7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836401"/>
              </p:ext>
            </p:extLst>
          </p:nvPr>
        </p:nvGraphicFramePr>
        <p:xfrm>
          <a:off x="2568285" y="188640"/>
          <a:ext cx="6423536" cy="5057243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3211768"/>
                <a:gridCol w="3211768"/>
              </a:tblGrid>
              <a:tr h="20839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Июнь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«Круиз экологических путешествий»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Праздник открытия летнего читального зала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«Великий поэт»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Литературно-поэтический час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«Виват, Россия!»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Познавательно-игровая программа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47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«Стиль жизни – здоровье!»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Акция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«Цветы рассказывают сказки»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Мастер - класс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57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</a:rPr>
                        <a:t>Июль</a:t>
                      </a:r>
                      <a:endParaRPr lang="ru-RU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7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«С Краеведом-Добрячком мы по городу идем» 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Краеведческая игра	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51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«Книги на улицах и площадях городов мира»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Презентация информационного ресурса в рамках библиотечного проекта «Путешествия Маленького Мука»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1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«Про семью дружную, всем такую нужную»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Интерактивная выставка  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319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«Чудесные истории о Печорской земле»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Виртуальное путешествие по книге Т. Рыжовой.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57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bg1"/>
                          </a:solidFill>
                          <a:effectLst/>
                        </a:rPr>
                        <a:t>Август</a:t>
                      </a:r>
                      <a:endParaRPr lang="ru-RU" sz="12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«Чудеса и приключения детям»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День информации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7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«Я горжусь тобой, Россия»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Информационный час ко Дню Российского флага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547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«Кто в лесу живет?  Что в лесу растет?» – 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Мастер-класс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 r="8352" b="7657"/>
          <a:stretch/>
        </p:blipFill>
        <p:spPr>
          <a:xfrm>
            <a:off x="0" y="5517232"/>
            <a:ext cx="9144000" cy="13539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35" y="0"/>
            <a:ext cx="2636549" cy="1899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3975" y="1052736"/>
            <a:ext cx="2448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90000"/>
                </a:solidFill>
              </a:rPr>
              <a:t>Детская библиотека «</a:t>
            </a:r>
            <a:r>
              <a:rPr lang="ru-RU" b="1" dirty="0" err="1">
                <a:solidFill>
                  <a:srgbClr val="990000"/>
                </a:solidFill>
              </a:rPr>
              <a:t>ЛиК</a:t>
            </a:r>
            <a:r>
              <a:rPr lang="ru-RU" b="1" dirty="0">
                <a:solidFill>
                  <a:srgbClr val="990000"/>
                </a:solidFill>
              </a:rPr>
              <a:t>»</a:t>
            </a:r>
          </a:p>
          <a:p>
            <a:r>
              <a:rPr lang="ru-RU" b="1" dirty="0">
                <a:solidFill>
                  <a:srgbClr val="990000"/>
                </a:solidFill>
              </a:rPr>
              <a:t>(Октябрьский пр., 21) </a:t>
            </a:r>
          </a:p>
          <a:p>
            <a:r>
              <a:rPr lang="ru-RU" b="1" dirty="0">
                <a:solidFill>
                  <a:srgbClr val="990000"/>
                </a:solidFill>
              </a:rPr>
              <a:t>Т: 73-82-82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5" y="4860126"/>
            <a:ext cx="4644008" cy="206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87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r="12588"/>
          <a:stretch/>
        </p:blipFill>
        <p:spPr>
          <a:xfrm>
            <a:off x="-16498" y="4437112"/>
            <a:ext cx="9160498" cy="2492367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453367"/>
              </p:ext>
            </p:extLst>
          </p:nvPr>
        </p:nvGraphicFramePr>
        <p:xfrm>
          <a:off x="2051720" y="332656"/>
          <a:ext cx="6639560" cy="5328592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3319780"/>
                <a:gridCol w="3319780"/>
              </a:tblGrid>
              <a:tr h="23969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Июнь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«В волшебной Пушкинской стране»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Литературный вернисаж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«Русь моя, люблю твои березы»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Тематические часы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«Его мультфильмы знают все»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Кинопортрет В. Котеночкина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«Чудесные истории о Печорской земле»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Презентация книги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«Его стихи мы знаем с детства»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Литературный портрет (к юбилею С. Маршака)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Июль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«Без друга в жизни туго»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Тематическая программа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18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«Полон чудес сказочный лес»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Литературно-экологическое путешествие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23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«Город удивительной судьбы»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Литературно-познавательная экскурсия по Пскову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Август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«Журнальная беседка»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День вопросов и ответов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«Советуем прочитать»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Книжные пазлы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«С книгой в мире интересных наук»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Выставка-просмотр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Июнь - август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«2017 секунд сказочного чтения»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Акция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«Ищу читающего друга»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Акция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«Киноканикулы в «Роднике»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Литературный кинозал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«Чтобы книги дольше жили»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Ремонтная мастерская библиотечных изданий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2517068" cy="18878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005" y="780386"/>
            <a:ext cx="201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Библиотека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«Родник»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  <a:p>
            <a:pPr lvl="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им.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С.А. </a:t>
            </a:r>
            <a:r>
              <a:rPr lang="ru-RU" sz="1600" b="1" dirty="0" err="1" smtClean="0">
                <a:solidFill>
                  <a:schemeClr val="accent5">
                    <a:lumMod val="75000"/>
                  </a:schemeClr>
                </a:solidFill>
              </a:rPr>
              <a:t>Золотцева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  <a:p>
            <a:pPr lvl="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(ул.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Труда, 20)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  <a:p>
            <a:pPr lvl="0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Т: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</a:rPr>
              <a:t>72-43-23</a:t>
            </a:r>
            <a:endParaRPr lang="ru-RU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3136"/>
            <a:ext cx="1621743" cy="149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8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118370"/>
            <a:ext cx="2790258" cy="20926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4959" y="620688"/>
            <a:ext cx="224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FF6600"/>
                </a:solidFill>
              </a:rPr>
              <a:t>Библиотека </a:t>
            </a:r>
            <a:r>
              <a:rPr lang="ru-RU" sz="1600" b="1" dirty="0" smtClean="0">
                <a:solidFill>
                  <a:srgbClr val="FF6600"/>
                </a:solidFill>
              </a:rPr>
              <a:t>микрорайона </a:t>
            </a:r>
            <a:r>
              <a:rPr lang="ru-RU" sz="1600" b="1" dirty="0" err="1" smtClean="0">
                <a:solidFill>
                  <a:srgbClr val="FF6600"/>
                </a:solidFill>
              </a:rPr>
              <a:t>Любятово</a:t>
            </a:r>
            <a:r>
              <a:rPr lang="ru-RU" sz="1600" b="1" dirty="0" smtClean="0">
                <a:solidFill>
                  <a:srgbClr val="FF6600"/>
                </a:solidFill>
              </a:rPr>
              <a:t> «</a:t>
            </a:r>
            <a:r>
              <a:rPr lang="ru-RU" sz="1600" b="1" dirty="0" err="1" smtClean="0">
                <a:solidFill>
                  <a:srgbClr val="FF6600"/>
                </a:solidFill>
              </a:rPr>
              <a:t>БиблиоЛюб</a:t>
            </a:r>
            <a:r>
              <a:rPr lang="ru-RU" sz="1600" b="1" dirty="0" smtClean="0">
                <a:solidFill>
                  <a:srgbClr val="FF6600"/>
                </a:solidFill>
              </a:rPr>
              <a:t>»</a:t>
            </a:r>
            <a:endParaRPr lang="ru-RU" sz="1600" b="1" dirty="0">
              <a:solidFill>
                <a:srgbClr val="FF6600"/>
              </a:solidFill>
            </a:endParaRPr>
          </a:p>
          <a:p>
            <a:pPr lvl="0"/>
            <a:r>
              <a:rPr lang="ru-RU" sz="1600" b="1" dirty="0">
                <a:solidFill>
                  <a:srgbClr val="FF6600"/>
                </a:solidFill>
              </a:rPr>
              <a:t>(ул. </a:t>
            </a:r>
            <a:r>
              <a:rPr lang="ru-RU" sz="1600" b="1" dirty="0" smtClean="0">
                <a:solidFill>
                  <a:srgbClr val="FF6600"/>
                </a:solidFill>
              </a:rPr>
              <a:t>Н. Васильева, 83а)</a:t>
            </a:r>
            <a:endParaRPr lang="ru-RU" sz="1600" b="1" dirty="0">
              <a:solidFill>
                <a:srgbClr val="FF6600"/>
              </a:solidFill>
            </a:endParaRPr>
          </a:p>
          <a:p>
            <a:pPr lvl="0"/>
            <a:r>
              <a:rPr lang="ru-RU" sz="1600" b="1" dirty="0">
                <a:solidFill>
                  <a:srgbClr val="FF6600"/>
                </a:solidFill>
              </a:rPr>
              <a:t>Т: </a:t>
            </a:r>
            <a:r>
              <a:rPr lang="ru-RU" sz="1600" b="1" dirty="0" smtClean="0">
                <a:solidFill>
                  <a:srgbClr val="FF6600"/>
                </a:solidFill>
              </a:rPr>
              <a:t>73-40-82</a:t>
            </a:r>
            <a:endParaRPr lang="ru-RU" sz="1600" b="1" dirty="0">
              <a:solidFill>
                <a:srgbClr val="FF66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439263"/>
              </p:ext>
            </p:extLst>
          </p:nvPr>
        </p:nvGraphicFramePr>
        <p:xfrm>
          <a:off x="2411760" y="332656"/>
          <a:ext cx="6639560" cy="4892535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319780"/>
                <a:gridCol w="3319780"/>
              </a:tblGrid>
              <a:tr h="30039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Июнь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8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Открытие летних чтений в библиотеке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Книжный фестиваль с участием детского творческого коллектива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374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«Литературное путешествие во времени»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Он-лайн встреча с писателем, литературные игры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рамках акции «С днём Рождения, Александр Сергеевич!»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8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«Чтобы каждый на планете был всему живому друг»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Цикл познавательных встреч по книгам писателей-натуралистов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9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«Чудесные истории о Печорской земле»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Громкое чтение книги Т.Рыжовой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9359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Июнь - июль</a:t>
                      </a:r>
                    </a:p>
                  </a:txBody>
                  <a:tcPr marL="68580" marR="68580" marT="0" marB="0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31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«Путешествуем с книгой»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Истории о городах «Золотого кольца» в формате «сторителлинга» к 50-летию туристического маршрута	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9359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Июнь - август</a:t>
                      </a:r>
                    </a:p>
                  </a:txBody>
                  <a:tcPr marL="68580" marR="68580" marT="0" marB="0"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59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Любительское объединение «</a:t>
                      </a:r>
                      <a:r>
                        <a:rPr lang="ru-RU" sz="1200" dirty="0" err="1">
                          <a:effectLst/>
                        </a:rPr>
                        <a:t>ТворчестВО</a:t>
                      </a:r>
                      <a:r>
                        <a:rPr lang="ru-RU" sz="1200" dirty="0">
                          <a:effectLst/>
                        </a:rPr>
                        <a:t>!»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Практические занятия с детьми 7-14 лет художественным и прикладным творчеством, информационная составляющая – «скетч-рассказы о художниках-иллюстраторах»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 r="8352" b="7657"/>
          <a:stretch/>
        </p:blipFill>
        <p:spPr>
          <a:xfrm>
            <a:off x="0" y="4869160"/>
            <a:ext cx="9144000" cy="20020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66058"/>
            <a:ext cx="2502832" cy="379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33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7383" y="116632"/>
            <a:ext cx="2498597" cy="18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8451" y="764704"/>
            <a:ext cx="224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002060"/>
                </a:solidFill>
              </a:rPr>
              <a:t>Библиотека </a:t>
            </a:r>
            <a:r>
              <a:rPr lang="ru-RU" sz="1600" b="1" dirty="0" smtClean="0">
                <a:solidFill>
                  <a:srgbClr val="002060"/>
                </a:solidFill>
              </a:rPr>
              <a:t>– общественный центр микрорайона </a:t>
            </a:r>
            <a:r>
              <a:rPr lang="ru-RU" sz="1600" b="1" dirty="0" err="1" smtClean="0">
                <a:solidFill>
                  <a:srgbClr val="002060"/>
                </a:solidFill>
              </a:rPr>
              <a:t>Псковкирпич</a:t>
            </a:r>
            <a:endParaRPr lang="ru-RU" sz="1600" b="1" dirty="0">
              <a:solidFill>
                <a:srgbClr val="002060"/>
              </a:solidFill>
            </a:endParaRPr>
          </a:p>
          <a:p>
            <a:pPr lvl="0"/>
            <a:r>
              <a:rPr lang="ru-RU" sz="1600" b="1" dirty="0">
                <a:solidFill>
                  <a:srgbClr val="002060"/>
                </a:solidFill>
              </a:rPr>
              <a:t>(ул. </a:t>
            </a:r>
            <a:r>
              <a:rPr lang="ru-RU" sz="1600" b="1" dirty="0" err="1" smtClean="0">
                <a:solidFill>
                  <a:srgbClr val="002060"/>
                </a:solidFill>
              </a:rPr>
              <a:t>Карбышева</a:t>
            </a:r>
            <a:r>
              <a:rPr lang="ru-RU" sz="1600" b="1" dirty="0" smtClean="0">
                <a:solidFill>
                  <a:srgbClr val="002060"/>
                </a:solidFill>
              </a:rPr>
              <a:t>, 4)</a:t>
            </a:r>
            <a:endParaRPr lang="ru-RU" sz="1600" b="1" dirty="0">
              <a:solidFill>
                <a:srgbClr val="002060"/>
              </a:solidFill>
            </a:endParaRPr>
          </a:p>
          <a:p>
            <a:pPr lvl="0"/>
            <a:r>
              <a:rPr lang="ru-RU" sz="1600" b="1" dirty="0">
                <a:solidFill>
                  <a:srgbClr val="002060"/>
                </a:solidFill>
              </a:rPr>
              <a:t>Т: </a:t>
            </a:r>
            <a:r>
              <a:rPr lang="ru-RU" sz="1600" b="1" dirty="0" smtClean="0">
                <a:solidFill>
                  <a:srgbClr val="002060"/>
                </a:solidFill>
              </a:rPr>
              <a:t>62-57-18</a:t>
            </a:r>
            <a:endParaRPr lang="ru-RU" sz="16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984502"/>
              </p:ext>
            </p:extLst>
          </p:nvPr>
        </p:nvGraphicFramePr>
        <p:xfrm>
          <a:off x="2411760" y="260648"/>
          <a:ext cx="6639560" cy="491955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319780"/>
                <a:gridCol w="3319780"/>
              </a:tblGrid>
              <a:tr h="2190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Июнь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80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«В гости к книге»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Рандеву с книгой – праздник открытия Летних чтений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«Твое здоровье в твоих руках»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Тренинг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«Сила России –в единстве народа»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Обзор у книжной выставки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80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«Путешествие бесстрашного капитана»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Игра – знакомство к 110-летию со дня рождения Некрасова  А.С.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Июль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«Трудолюбивый переводчик»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Презентация к 80-летию со дня рождения русского поэта, прозаика, переводчика Л.Л. Яхнина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«Природы чудное мгновенье»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Интерактивная выставка-иллюстрация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«Любуюсь Псковом»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Виртуальная экскурсия по Пскову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«Чудесные истории о Печорской земле»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Акция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81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«Деревья»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Мультимедио – минутка по сборнику стихов И. Токмаковой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Август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«Рукодельное лукошко»</a:t>
                      </a:r>
                      <a:r>
                        <a:rPr lang="ru-RU" sz="11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Интерактивное путешествие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«Целительная сила растений»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Час  информации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80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«Аленушкины сказки»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Викторина- поиск по сказке Д.Н. Мамина –Сибиряка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90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«Гордо реет флаг России»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Интерактивная выставка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3216"/>
            <a:ext cx="9144000" cy="14847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51" y="4869160"/>
            <a:ext cx="4917437" cy="21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97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90" y="0"/>
            <a:ext cx="3035829" cy="22768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024198"/>
            <a:ext cx="22427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7030A0"/>
                </a:solidFill>
              </a:rPr>
              <a:t>Библиотека </a:t>
            </a:r>
            <a:r>
              <a:rPr lang="ru-RU" sz="1600" b="1" dirty="0" smtClean="0">
                <a:solidFill>
                  <a:srgbClr val="7030A0"/>
                </a:solidFill>
              </a:rPr>
              <a:t>семейного чтения</a:t>
            </a:r>
            <a:endParaRPr lang="ru-RU" sz="1600" b="1" dirty="0">
              <a:solidFill>
                <a:srgbClr val="7030A0"/>
              </a:solidFill>
            </a:endParaRPr>
          </a:p>
          <a:p>
            <a:pPr lvl="0"/>
            <a:r>
              <a:rPr lang="ru-RU" sz="1600" b="1" dirty="0">
                <a:solidFill>
                  <a:srgbClr val="7030A0"/>
                </a:solidFill>
              </a:rPr>
              <a:t>(ул. </a:t>
            </a:r>
            <a:r>
              <a:rPr lang="ru-RU" sz="1600" b="1" dirty="0" smtClean="0">
                <a:solidFill>
                  <a:srgbClr val="7030A0"/>
                </a:solidFill>
              </a:rPr>
              <a:t>Алехина, 20)</a:t>
            </a:r>
            <a:endParaRPr lang="ru-RU" sz="1600" b="1" dirty="0">
              <a:solidFill>
                <a:srgbClr val="7030A0"/>
              </a:solidFill>
            </a:endParaRPr>
          </a:p>
          <a:p>
            <a:pPr lvl="0"/>
            <a:r>
              <a:rPr lang="ru-RU" sz="1600" b="1" dirty="0">
                <a:solidFill>
                  <a:srgbClr val="7030A0"/>
                </a:solidFill>
              </a:rPr>
              <a:t>Т: </a:t>
            </a:r>
            <a:r>
              <a:rPr lang="ru-RU" sz="1600" b="1" dirty="0" smtClean="0">
                <a:solidFill>
                  <a:srgbClr val="7030A0"/>
                </a:solidFill>
              </a:rPr>
              <a:t>69-17-09</a:t>
            </a:r>
            <a:endParaRPr lang="ru-RU" sz="16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498804"/>
              </p:ext>
            </p:extLst>
          </p:nvPr>
        </p:nvGraphicFramePr>
        <p:xfrm>
          <a:off x="2854323" y="332656"/>
          <a:ext cx="6135504" cy="3515206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3067752"/>
                <a:gridCol w="3067752"/>
              </a:tblGrid>
              <a:tr h="33567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FF00"/>
                          </a:solidFill>
                          <a:effectLst/>
                        </a:rPr>
                        <a:t>Июнь</a:t>
                      </a:r>
                      <a:endParaRPr lang="ru-RU" sz="14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3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«На сказочной поляне Лукоморья» -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Пушкинский день в библиотеке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7397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Июль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88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«Чудесные истории о Печорской земле»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Выставка одной книги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88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«Я эту землю Родиной зову»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Выставка-опрос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773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Июнь - август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32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«Путешествие по книжным островам»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Интерактивная выставка-знакомство с творчеством писателей Ю. Мориц, Е.Габовой, Л. Яхнина, Метерлинка М., Губарева В.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882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«Сбережем голубую планету!»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Выставка-совет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86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«Летняя гостиная в библиотеке»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Часы детского прикладного творчества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6952"/>
            <a:ext cx="9144000" cy="39346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1"/>
          <a:stretch/>
        </p:blipFill>
        <p:spPr>
          <a:xfrm>
            <a:off x="-31001" y="2747933"/>
            <a:ext cx="3384376" cy="332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55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2880320" cy="216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5021" y="980728"/>
            <a:ext cx="2242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33910D"/>
                </a:solidFill>
              </a:rPr>
              <a:t>Библиотека </a:t>
            </a:r>
            <a:r>
              <a:rPr lang="ru-RU" sz="1600" b="1" dirty="0" smtClean="0">
                <a:solidFill>
                  <a:srgbClr val="33910D"/>
                </a:solidFill>
              </a:rPr>
              <a:t>«Диалог»</a:t>
            </a:r>
            <a:endParaRPr lang="ru-RU" sz="1600" b="1" dirty="0">
              <a:solidFill>
                <a:srgbClr val="33910D"/>
              </a:solidFill>
            </a:endParaRPr>
          </a:p>
          <a:p>
            <a:pPr lvl="0"/>
            <a:r>
              <a:rPr lang="ru-RU" sz="1600" b="1" dirty="0">
                <a:solidFill>
                  <a:srgbClr val="33910D"/>
                </a:solidFill>
              </a:rPr>
              <a:t>(ул. </a:t>
            </a:r>
            <a:r>
              <a:rPr lang="ru-RU" sz="1600" b="1" dirty="0" smtClean="0">
                <a:solidFill>
                  <a:srgbClr val="33910D"/>
                </a:solidFill>
              </a:rPr>
              <a:t>Поселочная, 15)</a:t>
            </a:r>
            <a:endParaRPr lang="ru-RU" sz="1600" b="1" dirty="0">
              <a:solidFill>
                <a:srgbClr val="33910D"/>
              </a:solidFill>
            </a:endParaRPr>
          </a:p>
          <a:p>
            <a:pPr lvl="0"/>
            <a:r>
              <a:rPr lang="ru-RU" sz="1600" b="1" dirty="0">
                <a:solidFill>
                  <a:srgbClr val="33910D"/>
                </a:solidFill>
              </a:rPr>
              <a:t>Т: </a:t>
            </a:r>
            <a:r>
              <a:rPr lang="ru-RU" sz="1600" b="1" dirty="0" smtClean="0">
                <a:solidFill>
                  <a:srgbClr val="33910D"/>
                </a:solidFill>
              </a:rPr>
              <a:t>73-21-38</a:t>
            </a:r>
            <a:endParaRPr lang="ru-RU" sz="1600" b="1" dirty="0">
              <a:solidFill>
                <a:srgbClr val="33910D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952572"/>
              </p:ext>
            </p:extLst>
          </p:nvPr>
        </p:nvGraphicFramePr>
        <p:xfrm>
          <a:off x="2699792" y="188640"/>
          <a:ext cx="6351528" cy="4752527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175764"/>
                <a:gridCol w="3175764"/>
              </a:tblGrid>
              <a:tr h="428689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Июнь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«Путешествие по сказкам Пушкина» -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Литературно-игровая программа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«Язык родной, дружи со мной»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Викторина ко Дню русского языка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«Мы живем в России!»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Игра - путешествие ко Дню России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62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«Цветы - живая красота»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Познавательная программа к Всемирному дню цветка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14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Июль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«Чудесные истории о Печорской земле»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Выставка одной книги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098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«Великая битва российского воинства»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Исторический час к Дню победы русской армии под командованием Петра I над шведами в Полтавском сражении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«Святая княгиня Ольга»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Информационно-познавательная программа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14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Август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2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«Псковские сету: история и культура»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Познавательное путешествие к Всемирному дню коренных малочисленных народов мира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62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«Великие левши в истории мировой литературы»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Познавательная программа к Всемирному дню левши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581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«Флаг России»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Познавательное путешествие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r="7076" b="10314"/>
          <a:stretch/>
        </p:blipFill>
        <p:spPr>
          <a:xfrm>
            <a:off x="0" y="4977974"/>
            <a:ext cx="9144000" cy="1872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3" b="4851"/>
          <a:stretch/>
        </p:blipFill>
        <p:spPr>
          <a:xfrm>
            <a:off x="251520" y="4293096"/>
            <a:ext cx="3168352" cy="236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34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2132856"/>
            <a:ext cx="9144000" cy="4725144"/>
          </a:xfrm>
        </p:spPr>
      </p:pic>
      <p:sp>
        <p:nvSpPr>
          <p:cNvPr id="3" name="Прямоугольник 2"/>
          <p:cNvSpPr/>
          <p:nvPr/>
        </p:nvSpPr>
        <p:spPr>
          <a:xfrm>
            <a:off x="755576" y="620688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Удивительных открытий, незабываемых встреч,</a:t>
            </a:r>
            <a:endParaRPr lang="ru-RU" sz="3200" b="1" dirty="0">
              <a:solidFill>
                <a:srgbClr val="33910D"/>
              </a:solidFill>
              <a:latin typeface="Segoe Script" panose="020B0504020000000003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rgbClr val="33910D"/>
                </a:solidFill>
                <a:latin typeface="Segoe Script" panose="020B0504020000000003" pitchFamily="34" charset="0"/>
              </a:rPr>
              <a:t>книжных сюрпризов!</a:t>
            </a:r>
            <a:endParaRPr lang="ru-RU" sz="3200" b="1" dirty="0">
              <a:solidFill>
                <a:srgbClr val="33910D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34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c4de36cff1ec7125447e19f5a46e3d31a6810c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1509</Words>
  <Application>Microsoft Office PowerPoint</Application>
  <PresentationFormat>Экран (4:3)</PresentationFormat>
  <Paragraphs>307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Courier New</vt:lpstr>
      <vt:lpstr>FreesiaUPC</vt:lpstr>
      <vt:lpstr>Segoe Script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Burova</cp:lastModifiedBy>
  <cp:revision>59</cp:revision>
  <dcterms:created xsi:type="dcterms:W3CDTF">2014-05-16T14:39:08Z</dcterms:created>
  <dcterms:modified xsi:type="dcterms:W3CDTF">2017-05-15T09:48:10Z</dcterms:modified>
</cp:coreProperties>
</file>